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96" r:id="rId4"/>
    <p:sldMasterId id="2147483708" r:id="rId5"/>
  </p:sldMasterIdLst>
  <p:notesMasterIdLst>
    <p:notesMasterId r:id="rId43"/>
  </p:notesMasterIdLst>
  <p:sldIdLst>
    <p:sldId id="256" r:id="rId6"/>
    <p:sldId id="299" r:id="rId7"/>
    <p:sldId id="306" r:id="rId8"/>
    <p:sldId id="257" r:id="rId9"/>
    <p:sldId id="258" r:id="rId10"/>
    <p:sldId id="259" r:id="rId11"/>
    <p:sldId id="260" r:id="rId12"/>
    <p:sldId id="261" r:id="rId13"/>
    <p:sldId id="262" r:id="rId14"/>
    <p:sldId id="263" r:id="rId15"/>
    <p:sldId id="301" r:id="rId16"/>
    <p:sldId id="302" r:id="rId17"/>
    <p:sldId id="264" r:id="rId18"/>
    <p:sldId id="265" r:id="rId19"/>
    <p:sldId id="266" r:id="rId20"/>
    <p:sldId id="267" r:id="rId21"/>
    <p:sldId id="268" r:id="rId22"/>
    <p:sldId id="293" r:id="rId23"/>
    <p:sldId id="294" r:id="rId24"/>
    <p:sldId id="295" r:id="rId25"/>
    <p:sldId id="270" r:id="rId26"/>
    <p:sldId id="305" r:id="rId27"/>
    <p:sldId id="296" r:id="rId28"/>
    <p:sldId id="271" r:id="rId29"/>
    <p:sldId id="272" r:id="rId30"/>
    <p:sldId id="273" r:id="rId31"/>
    <p:sldId id="274" r:id="rId32"/>
    <p:sldId id="275" r:id="rId33"/>
    <p:sldId id="276" r:id="rId34"/>
    <p:sldId id="277" r:id="rId35"/>
    <p:sldId id="278" r:id="rId36"/>
    <p:sldId id="279" r:id="rId37"/>
    <p:sldId id="281" r:id="rId38"/>
    <p:sldId id="307" r:id="rId39"/>
    <p:sldId id="298" r:id="rId40"/>
    <p:sldId id="297" r:id="rId41"/>
    <p:sldId id="283"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1" d="100"/>
          <a:sy n="51" d="100"/>
        </p:scale>
        <p:origin x="-480"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694158-38D6-4358-8193-39B5B220475D}" type="datetimeFigureOut">
              <a:rPr lang="en-US" smtClean="0"/>
              <a:pPr/>
              <a:t>6/22/2017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795F5E-EB7C-4DD4-8BCE-A86E17F43FD6}" type="slidenum">
              <a:rPr lang="en-US" smtClean="0"/>
              <a:pPr/>
              <a:t>‹#›</a:t>
            </a:fld>
            <a:endParaRPr lang="en-US"/>
          </a:p>
        </p:txBody>
      </p:sp>
    </p:spTree>
    <p:extLst>
      <p:ext uri="{BB962C8B-B14F-4D97-AF65-F5344CB8AC3E}">
        <p14:creationId xmlns="" xmlns:p14="http://schemas.microsoft.com/office/powerpoint/2010/main" val="1987443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9795F5E-EB7C-4DD4-8BCE-A86E17F43FD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89E127-DA50-4E4F-B4D3-9A61FD45B883}" type="datetime1">
              <a:rPr lang="en-US" smtClean="0"/>
              <a:pPr/>
              <a:t>6/22/2017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0FB15-BA64-4509-8F3D-4D26D8D1B4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4F7DFC-7412-46DA-A93B-165E43DFDC9D}" type="datetime1">
              <a:rPr lang="en-US" smtClean="0"/>
              <a:pPr/>
              <a:t>6/22/2017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0FB15-BA64-4509-8F3D-4D26D8D1B4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5C829-772C-4301-96AE-AD3F7CAA3AFF}" type="datetime1">
              <a:rPr lang="en-US" smtClean="0"/>
              <a:pPr/>
              <a:t>6/22/2017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0FB15-BA64-4509-8F3D-4D26D8D1B4B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6/22/2017</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solidFill>
                  <a:srgbClr val="EBDDC3"/>
                </a:solidFill>
              </a:rPr>
              <a:pPr/>
              <a:t>‹#›</a:t>
            </a:fld>
            <a:endParaRPr lang="en-US">
              <a:solidFill>
                <a:srgbClr val="EBDDC3"/>
              </a:solidFill>
            </a:endParaRPr>
          </a:p>
        </p:txBody>
      </p:sp>
    </p:spTree>
    <p:extLst>
      <p:ext uri="{BB962C8B-B14F-4D97-AF65-F5344CB8AC3E}">
        <p14:creationId xmlns="" xmlns:p14="http://schemas.microsoft.com/office/powerpoint/2010/main" val="1357937484"/>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5" name="Footer Placeholder 4"/>
          <p:cNvSpPr>
            <a:spLocks noGrp="1"/>
          </p:cNvSpPr>
          <p:nvPr>
            <p:ph type="ftr" sz="quarter" idx="11"/>
          </p:nvPr>
        </p:nvSpPr>
        <p:spPr/>
        <p:txBody>
          <a:bodyPr/>
          <a:lstStyle/>
          <a:p>
            <a:endParaRPr lang="en-US">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lvl1pPr>
              <a:defRPr sz="2400"/>
            </a:lvl1pPr>
            <a:lvl2pPr>
              <a:defRPr sz="2000"/>
            </a:lvl2pPr>
            <a:lvl3pPr>
              <a:defRPr sz="1800"/>
            </a:lvl3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extLst>
      <p:ext uri="{BB962C8B-B14F-4D97-AF65-F5344CB8AC3E}">
        <p14:creationId xmlns="" xmlns:p14="http://schemas.microsoft.com/office/powerpoint/2010/main" val="1240988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solidFill>
                <a:srgbClr val="775F55"/>
              </a:solidFill>
            </a:endParaRPr>
          </a:p>
        </p:txBody>
      </p:sp>
    </p:spTree>
    <p:extLst>
      <p:ext uri="{BB962C8B-B14F-4D97-AF65-F5344CB8AC3E}">
        <p14:creationId xmlns="" xmlns:p14="http://schemas.microsoft.com/office/powerpoint/2010/main" val="2902916100"/>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solidFill>
                  <a:srgbClr val="775F55"/>
                </a:solidFill>
              </a:rPr>
              <a:pPr/>
              <a:t>6/22/2017</a:t>
            </a:fld>
            <a:endParaRPr lang="en-US">
              <a:solidFill>
                <a:srgbClr val="775F55"/>
              </a:solidFill>
            </a:endParaRPr>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solidFill>
                <a:srgbClr val="775F55"/>
              </a:solidFill>
            </a:endParaRPr>
          </a:p>
        </p:txBody>
      </p:sp>
    </p:spTree>
    <p:extLst>
      <p:ext uri="{BB962C8B-B14F-4D97-AF65-F5344CB8AC3E}">
        <p14:creationId xmlns="" xmlns:p14="http://schemas.microsoft.com/office/powerpoint/2010/main" val="433989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solidFill>
                  <a:srgbClr val="775F55"/>
                </a:solidFill>
              </a:rPr>
              <a:pPr/>
              <a:t>6/22/2017</a:t>
            </a:fld>
            <a:endParaRPr lang="en-US">
              <a:solidFill>
                <a:srgbClr val="775F55"/>
              </a:solidFill>
            </a:endParaRPr>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 xmlns:p14="http://schemas.microsoft.com/office/powerpoint/2010/main" val="2158866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4" name="Footer Placeholder 3"/>
          <p:cNvSpPr>
            <a:spLocks noGrp="1"/>
          </p:cNvSpPr>
          <p:nvPr>
            <p:ph type="ftr" sz="quarter" idx="11"/>
          </p:nvPr>
        </p:nvSpPr>
        <p:spPr/>
        <p:txBody>
          <a:bodyPr/>
          <a:lstStyle/>
          <a:p>
            <a:endParaRPr lang="en-US">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35502955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3" name="Footer Placeholder 2"/>
          <p:cNvSpPr>
            <a:spLocks noGrp="1"/>
          </p:cNvSpPr>
          <p:nvPr>
            <p:ph type="ftr" sz="quarter" idx="11"/>
          </p:nvPr>
        </p:nvSpPr>
        <p:spPr/>
        <p:txBody>
          <a:bodyPr/>
          <a:lstStyle/>
          <a:p>
            <a:endParaRPr lang="en-US">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solidFill>
                  <a:srgbClr val="775F55"/>
                </a:solidFill>
              </a:rPr>
              <a:pPr/>
              <a:t>‹#›</a:t>
            </a:fld>
            <a:endParaRPr lang="en-US">
              <a:solidFill>
                <a:srgbClr val="775F55"/>
              </a:solidFill>
            </a:endParaRPr>
          </a:p>
        </p:txBody>
      </p:sp>
    </p:spTree>
    <p:extLst>
      <p:ext uri="{BB962C8B-B14F-4D97-AF65-F5344CB8AC3E}">
        <p14:creationId xmlns="" xmlns:p14="http://schemas.microsoft.com/office/powerpoint/2010/main" val="11075293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6" name="Footer Placeholder 5"/>
          <p:cNvSpPr>
            <a:spLocks noGrp="1"/>
          </p:cNvSpPr>
          <p:nvPr>
            <p:ph type="ftr" sz="quarter" idx="11"/>
          </p:nvPr>
        </p:nvSpPr>
        <p:spPr/>
        <p:txBody>
          <a:bodyPr/>
          <a:lstStyle/>
          <a:p>
            <a:endParaRPr lang="en-US">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 xmlns:p14="http://schemas.microsoft.com/office/powerpoint/2010/main" val="3589230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49FA43-00C2-4B7B-AC02-F3DD5D9A00B0}" type="datetime1">
              <a:rPr lang="en-US" smtClean="0"/>
              <a:pPr/>
              <a:t>6/22/2017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0FB15-BA64-4509-8F3D-4D26D8D1B4B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solidFill>
                  <a:srgbClr val="775F55"/>
                </a:solidFill>
              </a:rPr>
              <a:pPr/>
              <a:t>6/22/2017</a:t>
            </a:fld>
            <a:endParaRPr lang="en-US">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 xmlns:p14="http://schemas.microsoft.com/office/powerpoint/2010/main" val="328552854"/>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5" name="Footer Placeholder 4"/>
          <p:cNvSpPr>
            <a:spLocks noGrp="1"/>
          </p:cNvSpPr>
          <p:nvPr>
            <p:ph type="ftr" sz="quarter" idx="11"/>
          </p:nvPr>
        </p:nvSpPr>
        <p:spPr/>
        <p:txBody>
          <a:bodyPr/>
          <a:lstStyle/>
          <a:p>
            <a:endParaRPr lang="en-US">
              <a:solidFill>
                <a:srgbClr val="775F55"/>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1920857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5" name="Footer Placeholder 4"/>
          <p:cNvSpPr>
            <a:spLocks noGrp="1"/>
          </p:cNvSpPr>
          <p:nvPr>
            <p:ph type="ftr" sz="quarter" idx="11"/>
          </p:nvPr>
        </p:nvSpPr>
        <p:spPr>
          <a:xfrm>
            <a:off x="457201" y="6248207"/>
            <a:ext cx="5573483" cy="365125"/>
          </a:xfrm>
        </p:spPr>
        <p:txBody>
          <a:bodyPr/>
          <a:lstStyle/>
          <a:p>
            <a:endParaRPr lang="en-US">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2869475845"/>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6/22/2017</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solidFill>
                  <a:srgbClr val="EBDDC3"/>
                </a:solidFill>
              </a:rPr>
              <a:pPr/>
              <a:t>‹#›</a:t>
            </a:fld>
            <a:endParaRPr lang="en-US">
              <a:solidFill>
                <a:srgbClr val="EBDDC3"/>
              </a:solidFill>
            </a:endParaRPr>
          </a:p>
        </p:txBody>
      </p:sp>
    </p:spTree>
    <p:extLst>
      <p:ext uri="{BB962C8B-B14F-4D97-AF65-F5344CB8AC3E}">
        <p14:creationId xmlns="" xmlns:p14="http://schemas.microsoft.com/office/powerpoint/2010/main" val="2005140336"/>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5" name="Footer Placeholder 4"/>
          <p:cNvSpPr>
            <a:spLocks noGrp="1"/>
          </p:cNvSpPr>
          <p:nvPr>
            <p:ph type="ftr" sz="quarter" idx="11"/>
          </p:nvPr>
        </p:nvSpPr>
        <p:spPr/>
        <p:txBody>
          <a:bodyPr/>
          <a:lstStyle/>
          <a:p>
            <a:endParaRPr lang="en-US">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lvl1pPr>
              <a:defRPr sz="2400"/>
            </a:lvl1pPr>
            <a:lvl2pPr>
              <a:defRPr sz="2000"/>
            </a:lvl2pPr>
            <a:lvl3pPr>
              <a:defRPr sz="1800"/>
            </a:lvl3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extLst>
      <p:ext uri="{BB962C8B-B14F-4D97-AF65-F5344CB8AC3E}">
        <p14:creationId xmlns="" xmlns:p14="http://schemas.microsoft.com/office/powerpoint/2010/main" val="8633238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solidFill>
                <a:srgbClr val="775F55"/>
              </a:solidFill>
            </a:endParaRPr>
          </a:p>
        </p:txBody>
      </p:sp>
    </p:spTree>
    <p:extLst>
      <p:ext uri="{BB962C8B-B14F-4D97-AF65-F5344CB8AC3E}">
        <p14:creationId xmlns="" xmlns:p14="http://schemas.microsoft.com/office/powerpoint/2010/main" val="173290284"/>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solidFill>
                  <a:srgbClr val="775F55"/>
                </a:solidFill>
              </a:rPr>
              <a:pPr/>
              <a:t>6/22/2017</a:t>
            </a:fld>
            <a:endParaRPr lang="en-US">
              <a:solidFill>
                <a:srgbClr val="775F55"/>
              </a:solidFill>
            </a:endParaRPr>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solidFill>
                <a:srgbClr val="775F55"/>
              </a:solidFill>
            </a:endParaRPr>
          </a:p>
        </p:txBody>
      </p:sp>
    </p:spTree>
    <p:extLst>
      <p:ext uri="{BB962C8B-B14F-4D97-AF65-F5344CB8AC3E}">
        <p14:creationId xmlns="" xmlns:p14="http://schemas.microsoft.com/office/powerpoint/2010/main" val="31218092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solidFill>
                  <a:srgbClr val="775F55"/>
                </a:solidFill>
              </a:rPr>
              <a:pPr/>
              <a:t>6/22/2017</a:t>
            </a:fld>
            <a:endParaRPr lang="en-US">
              <a:solidFill>
                <a:srgbClr val="775F55"/>
              </a:solidFill>
            </a:endParaRPr>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 xmlns:p14="http://schemas.microsoft.com/office/powerpoint/2010/main" val="25259818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4" name="Footer Placeholder 3"/>
          <p:cNvSpPr>
            <a:spLocks noGrp="1"/>
          </p:cNvSpPr>
          <p:nvPr>
            <p:ph type="ftr" sz="quarter" idx="11"/>
          </p:nvPr>
        </p:nvSpPr>
        <p:spPr/>
        <p:txBody>
          <a:bodyPr/>
          <a:lstStyle/>
          <a:p>
            <a:endParaRPr lang="en-US">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28447171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3" name="Footer Placeholder 2"/>
          <p:cNvSpPr>
            <a:spLocks noGrp="1"/>
          </p:cNvSpPr>
          <p:nvPr>
            <p:ph type="ftr" sz="quarter" idx="11"/>
          </p:nvPr>
        </p:nvSpPr>
        <p:spPr/>
        <p:txBody>
          <a:bodyPr/>
          <a:lstStyle/>
          <a:p>
            <a:endParaRPr lang="en-US">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solidFill>
                  <a:srgbClr val="775F55"/>
                </a:solidFill>
              </a:rPr>
              <a:pPr/>
              <a:t>‹#›</a:t>
            </a:fld>
            <a:endParaRPr lang="en-US">
              <a:solidFill>
                <a:srgbClr val="775F55"/>
              </a:solidFill>
            </a:endParaRPr>
          </a:p>
        </p:txBody>
      </p:sp>
    </p:spTree>
    <p:extLst>
      <p:ext uri="{BB962C8B-B14F-4D97-AF65-F5344CB8AC3E}">
        <p14:creationId xmlns="" xmlns:p14="http://schemas.microsoft.com/office/powerpoint/2010/main" val="2403025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59381C-6C45-42F9-8500-86B2679A7179}" type="datetime1">
              <a:rPr lang="en-US" smtClean="0"/>
              <a:pPr/>
              <a:t>6/22/2017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0FB15-BA64-4509-8F3D-4D26D8D1B4B8}"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6" name="Footer Placeholder 5"/>
          <p:cNvSpPr>
            <a:spLocks noGrp="1"/>
          </p:cNvSpPr>
          <p:nvPr>
            <p:ph type="ftr" sz="quarter" idx="11"/>
          </p:nvPr>
        </p:nvSpPr>
        <p:spPr/>
        <p:txBody>
          <a:bodyPr/>
          <a:lstStyle/>
          <a:p>
            <a:endParaRPr lang="en-US">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 xmlns:p14="http://schemas.microsoft.com/office/powerpoint/2010/main" val="7055407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solidFill>
                  <a:srgbClr val="775F55"/>
                </a:solidFill>
              </a:rPr>
              <a:pPr/>
              <a:t>6/22/2017</a:t>
            </a:fld>
            <a:endParaRPr lang="en-US">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 xmlns:p14="http://schemas.microsoft.com/office/powerpoint/2010/main" val="2898270248"/>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5" name="Footer Placeholder 4"/>
          <p:cNvSpPr>
            <a:spLocks noGrp="1"/>
          </p:cNvSpPr>
          <p:nvPr>
            <p:ph type="ftr" sz="quarter" idx="11"/>
          </p:nvPr>
        </p:nvSpPr>
        <p:spPr/>
        <p:txBody>
          <a:bodyPr/>
          <a:lstStyle/>
          <a:p>
            <a:endParaRPr lang="en-US">
              <a:solidFill>
                <a:srgbClr val="775F55"/>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23731857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5" name="Footer Placeholder 4"/>
          <p:cNvSpPr>
            <a:spLocks noGrp="1"/>
          </p:cNvSpPr>
          <p:nvPr>
            <p:ph type="ftr" sz="quarter" idx="11"/>
          </p:nvPr>
        </p:nvSpPr>
        <p:spPr>
          <a:xfrm>
            <a:off x="457201" y="6248207"/>
            <a:ext cx="5573483" cy="365125"/>
          </a:xfrm>
        </p:spPr>
        <p:txBody>
          <a:bodyPr/>
          <a:lstStyle/>
          <a:p>
            <a:endParaRPr lang="en-US">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4078489341"/>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6/22/2017</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solidFill>
                  <a:srgbClr val="EBDDC3"/>
                </a:solidFill>
              </a:rPr>
              <a:pPr/>
              <a:t>‹#›</a:t>
            </a:fld>
            <a:endParaRPr lang="en-US">
              <a:solidFill>
                <a:srgbClr val="EBDDC3"/>
              </a:solidFill>
            </a:endParaRPr>
          </a:p>
        </p:txBody>
      </p:sp>
    </p:spTree>
    <p:extLst>
      <p:ext uri="{BB962C8B-B14F-4D97-AF65-F5344CB8AC3E}">
        <p14:creationId xmlns="" xmlns:p14="http://schemas.microsoft.com/office/powerpoint/2010/main" val="4288197375"/>
      </p:ext>
    </p:extLst>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5" name="Footer Placeholder 4"/>
          <p:cNvSpPr>
            <a:spLocks noGrp="1"/>
          </p:cNvSpPr>
          <p:nvPr>
            <p:ph type="ftr" sz="quarter" idx="11"/>
          </p:nvPr>
        </p:nvSpPr>
        <p:spPr/>
        <p:txBody>
          <a:bodyPr/>
          <a:lstStyle/>
          <a:p>
            <a:endParaRPr lang="en-US">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lvl1pPr>
              <a:defRPr sz="2400"/>
            </a:lvl1pPr>
            <a:lvl2pPr>
              <a:defRPr sz="2000"/>
            </a:lvl2pPr>
            <a:lvl3pPr>
              <a:defRPr sz="1800"/>
            </a:lvl3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extLst>
      <p:ext uri="{BB962C8B-B14F-4D97-AF65-F5344CB8AC3E}">
        <p14:creationId xmlns="" xmlns:p14="http://schemas.microsoft.com/office/powerpoint/2010/main" val="21650008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solidFill>
                <a:srgbClr val="775F55"/>
              </a:solidFill>
            </a:endParaRPr>
          </a:p>
        </p:txBody>
      </p:sp>
    </p:spTree>
    <p:extLst>
      <p:ext uri="{BB962C8B-B14F-4D97-AF65-F5344CB8AC3E}">
        <p14:creationId xmlns="" xmlns:p14="http://schemas.microsoft.com/office/powerpoint/2010/main" val="3140353421"/>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solidFill>
                  <a:srgbClr val="775F55"/>
                </a:solidFill>
              </a:rPr>
              <a:pPr/>
              <a:t>6/22/2017</a:t>
            </a:fld>
            <a:endParaRPr lang="en-US">
              <a:solidFill>
                <a:srgbClr val="775F55"/>
              </a:solidFill>
            </a:endParaRPr>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solidFill>
                <a:srgbClr val="775F55"/>
              </a:solidFill>
            </a:endParaRPr>
          </a:p>
        </p:txBody>
      </p:sp>
    </p:spTree>
    <p:extLst>
      <p:ext uri="{BB962C8B-B14F-4D97-AF65-F5344CB8AC3E}">
        <p14:creationId xmlns="" xmlns:p14="http://schemas.microsoft.com/office/powerpoint/2010/main" val="216449622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solidFill>
                  <a:srgbClr val="775F55"/>
                </a:solidFill>
              </a:rPr>
              <a:pPr/>
              <a:t>6/22/2017</a:t>
            </a:fld>
            <a:endParaRPr lang="en-US">
              <a:solidFill>
                <a:srgbClr val="775F55"/>
              </a:solidFill>
            </a:endParaRPr>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 xmlns:p14="http://schemas.microsoft.com/office/powerpoint/2010/main" val="27007238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4" name="Footer Placeholder 3"/>
          <p:cNvSpPr>
            <a:spLocks noGrp="1"/>
          </p:cNvSpPr>
          <p:nvPr>
            <p:ph type="ftr" sz="quarter" idx="11"/>
          </p:nvPr>
        </p:nvSpPr>
        <p:spPr/>
        <p:txBody>
          <a:bodyPr/>
          <a:lstStyle/>
          <a:p>
            <a:endParaRPr lang="en-US">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3904990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4F1A94-6DCF-44BF-B3E6-25B86438711B}" type="datetime1">
              <a:rPr lang="en-US" smtClean="0"/>
              <a:pPr/>
              <a:t>6/22/2017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0FB15-BA64-4509-8F3D-4D26D8D1B4B8}"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3" name="Footer Placeholder 2"/>
          <p:cNvSpPr>
            <a:spLocks noGrp="1"/>
          </p:cNvSpPr>
          <p:nvPr>
            <p:ph type="ftr" sz="quarter" idx="11"/>
          </p:nvPr>
        </p:nvSpPr>
        <p:spPr/>
        <p:txBody>
          <a:bodyPr/>
          <a:lstStyle/>
          <a:p>
            <a:endParaRPr lang="en-US">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solidFill>
                  <a:srgbClr val="775F55"/>
                </a:solidFill>
              </a:rPr>
              <a:pPr/>
              <a:t>‹#›</a:t>
            </a:fld>
            <a:endParaRPr lang="en-US">
              <a:solidFill>
                <a:srgbClr val="775F55"/>
              </a:solidFill>
            </a:endParaRPr>
          </a:p>
        </p:txBody>
      </p:sp>
    </p:spTree>
    <p:extLst>
      <p:ext uri="{BB962C8B-B14F-4D97-AF65-F5344CB8AC3E}">
        <p14:creationId xmlns="" xmlns:p14="http://schemas.microsoft.com/office/powerpoint/2010/main" val="370343261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6" name="Footer Placeholder 5"/>
          <p:cNvSpPr>
            <a:spLocks noGrp="1"/>
          </p:cNvSpPr>
          <p:nvPr>
            <p:ph type="ftr" sz="quarter" idx="11"/>
          </p:nvPr>
        </p:nvSpPr>
        <p:spPr/>
        <p:txBody>
          <a:bodyPr/>
          <a:lstStyle/>
          <a:p>
            <a:endParaRPr lang="en-US">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 xmlns:p14="http://schemas.microsoft.com/office/powerpoint/2010/main" val="346782108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solidFill>
                  <a:srgbClr val="775F55"/>
                </a:solidFill>
              </a:rPr>
              <a:pPr/>
              <a:t>6/22/2017</a:t>
            </a:fld>
            <a:endParaRPr lang="en-US">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 xmlns:p14="http://schemas.microsoft.com/office/powerpoint/2010/main" val="843707746"/>
      </p:ext>
    </p:extLst>
  </p:cSld>
  <p:clrMapOvr>
    <a:overrideClrMapping bg1="lt1" tx1="dk1" bg2="lt2" tx2="dk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5" name="Footer Placeholder 4"/>
          <p:cNvSpPr>
            <a:spLocks noGrp="1"/>
          </p:cNvSpPr>
          <p:nvPr>
            <p:ph type="ftr" sz="quarter" idx="11"/>
          </p:nvPr>
        </p:nvSpPr>
        <p:spPr/>
        <p:txBody>
          <a:bodyPr/>
          <a:lstStyle/>
          <a:p>
            <a:endParaRPr lang="en-US">
              <a:solidFill>
                <a:srgbClr val="775F55"/>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7287831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5" name="Footer Placeholder 4"/>
          <p:cNvSpPr>
            <a:spLocks noGrp="1"/>
          </p:cNvSpPr>
          <p:nvPr>
            <p:ph type="ftr" sz="quarter" idx="11"/>
          </p:nvPr>
        </p:nvSpPr>
        <p:spPr>
          <a:xfrm>
            <a:off x="457201" y="6248207"/>
            <a:ext cx="5573483" cy="365125"/>
          </a:xfrm>
        </p:spPr>
        <p:txBody>
          <a:bodyPr/>
          <a:lstStyle/>
          <a:p>
            <a:endParaRPr lang="en-US">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610504042"/>
      </p:ext>
    </p:extLst>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20C5DD-5F0E-466B-8294-C46D14AC0D30}"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25975050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0198F63-8B7B-48D2-8727-E89FCE060AD2}"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7784298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434FD41-AB37-4E19-9870-B20D2D93E3C4}"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18322531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3A3F037-6C1E-4952-8C18-C6420D3A541B}"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161540356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4996699-6BCD-44B2-A831-286F0385B536}"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377578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D3AFB9-72DC-42A0-8F55-3D31AA18D91E}" type="datetime1">
              <a:rPr lang="en-US" smtClean="0"/>
              <a:pPr/>
              <a:t>6/22/2017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60FB15-BA64-4509-8F3D-4D26D8D1B4B8}"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9A3D912-B180-4CF5-A44C-B0C8F59DD1A6}"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177851465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EDD6599-CC18-4316-9362-79EF2CF3E586}"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263137834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9AC127A-A08E-42F4-89A4-FF047F8844CF}"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379838842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67A440-2D76-41F3-92CE-7B5F150FAB0B}"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273094145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C915C0C-93CB-47E0-8834-D88765550E92}"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205294616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6ACF97E-ECFC-4503-BC2F-28C97C487A2B}" type="slidenum">
              <a:rPr lang="en-US">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239732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B6EDBC-B89C-4D0D-BCEE-C9CCA3BD42BA}" type="datetime1">
              <a:rPr lang="en-US" smtClean="0"/>
              <a:pPr/>
              <a:t>6/22/2017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7AD289-3B33-4C78-80AA-BCD913F92FE1}" type="datetime1">
              <a:rPr lang="en-US" smtClean="0"/>
              <a:pPr/>
              <a:t>6/22/2017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60FB15-BA64-4509-8F3D-4D26D8D1B4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721C1-D8D3-49B8-B36D-E46A9AB40CB3}" type="datetime1">
              <a:rPr lang="en-US" smtClean="0"/>
              <a:pPr/>
              <a:t>6/22/2017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0FB15-BA64-4509-8F3D-4D26D8D1B4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8F81FB-06D6-44D2-B095-EAE2A4DD8432}" type="datetime1">
              <a:rPr lang="en-US" smtClean="0"/>
              <a:pPr/>
              <a:t>6/22/2017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0FB15-BA64-4509-8F3D-4D26D8D1B4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8B8D98-820D-42C6-AA21-28D4B4880C59}" type="datetime1">
              <a:rPr lang="en-US" smtClean="0"/>
              <a:pPr/>
              <a:t>6/22/2017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60FB15-BA64-4509-8F3D-4D26D8D1B4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42795945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24727754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solidFill>
                  <a:srgbClr val="775F55"/>
                </a:solidFill>
              </a:rPr>
              <a:pPr/>
              <a:t>6/22/2017</a:t>
            </a:fld>
            <a:endParaRPr lang="en-US">
              <a:solidFill>
                <a:srgbClr val="775F55"/>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349407298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42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en-US">
              <a:solidFill>
                <a:srgbClr val="000000"/>
              </a:solidFill>
            </a:endParaRPr>
          </a:p>
        </p:txBody>
      </p:sp>
      <p:sp>
        <p:nvSpPr>
          <p:cNvPr id="542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en-US">
              <a:solidFill>
                <a:srgbClr val="000000"/>
              </a:solidFill>
            </a:endParaRPr>
          </a:p>
        </p:txBody>
      </p:sp>
      <p:sp>
        <p:nvSpPr>
          <p:cNvPr id="542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fontAlgn="base">
              <a:spcBef>
                <a:spcPct val="0"/>
              </a:spcBef>
              <a:spcAft>
                <a:spcPct val="0"/>
              </a:spcAft>
              <a:defRPr/>
            </a:pPr>
            <a:fld id="{862F4396-2C76-4015-A966-35C25330B424}"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 xmlns:p14="http://schemas.microsoft.com/office/powerpoint/2010/main" val="100640418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Heart Failure</a:t>
            </a:r>
            <a:endParaRPr lang="en-US" dirty="0"/>
          </a:p>
        </p:txBody>
      </p:sp>
      <p:sp>
        <p:nvSpPr>
          <p:cNvPr id="3" name="Subtitle 2"/>
          <p:cNvSpPr>
            <a:spLocks noGrp="1"/>
          </p:cNvSpPr>
          <p:nvPr>
            <p:ph type="subTitle" idx="1"/>
          </p:nvPr>
        </p:nvSpPr>
        <p:spPr/>
        <p:txBody>
          <a:bodyPr/>
          <a:lstStyle/>
          <a:p>
            <a:r>
              <a:rPr lang="en-US" dirty="0" err="1" smtClean="0"/>
              <a:t>Dr</a:t>
            </a:r>
            <a:r>
              <a:rPr lang="en-US" dirty="0" smtClean="0"/>
              <a:t>  </a:t>
            </a:r>
            <a:r>
              <a:rPr lang="en-US" dirty="0" err="1" smtClean="0"/>
              <a:t>Elio</a:t>
            </a:r>
            <a:r>
              <a:rPr lang="en-US" dirty="0" smtClean="0"/>
              <a:t> Quesada Gonzalez</a:t>
            </a:r>
          </a:p>
          <a:p>
            <a:r>
              <a:rPr lang="en-US" dirty="0" err="1" smtClean="0"/>
              <a:t>Paediatrician</a:t>
            </a:r>
            <a:endParaRPr lang="en-US" dirty="0" smtClean="0"/>
          </a:p>
          <a:p>
            <a:r>
              <a:rPr lang="en-US" dirty="0" smtClean="0"/>
              <a:t>EFSTH Dpt. </a:t>
            </a:r>
            <a:r>
              <a:rPr lang="en-US" dirty="0"/>
              <a:t>O</a:t>
            </a:r>
            <a:r>
              <a:rPr lang="en-US" dirty="0" smtClean="0"/>
              <a:t>f </a:t>
            </a:r>
            <a:r>
              <a:rPr lang="en-US" dirty="0" err="1" smtClean="0"/>
              <a:t>Paediatrics</a:t>
            </a:r>
            <a:endParaRPr lang="en-US" dirty="0"/>
          </a:p>
        </p:txBody>
      </p:sp>
      <p:sp>
        <p:nvSpPr>
          <p:cNvPr id="4" name="Date Placeholder 3"/>
          <p:cNvSpPr>
            <a:spLocks noGrp="1"/>
          </p:cNvSpPr>
          <p:nvPr>
            <p:ph type="dt" sz="half" idx="10"/>
          </p:nvPr>
        </p:nvSpPr>
        <p:spPr/>
        <p:txBody>
          <a:bodyPr/>
          <a:lstStyle/>
          <a:p>
            <a:fld id="{2CFAD3F9-CAD0-4C93-AC9C-6915898387AD}"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55000" lnSpcReduction="20000"/>
          </a:bodyPr>
          <a:lstStyle/>
          <a:p>
            <a:pPr marL="274320" indent="-274320">
              <a:buNone/>
              <a:defRPr/>
            </a:pPr>
            <a:r>
              <a:rPr lang="en-US" b="1" dirty="0" smtClean="0">
                <a:cs typeface="Times New Roman" charset="0"/>
              </a:rPr>
              <a:t>Due to impaired myocardium</a:t>
            </a:r>
          </a:p>
          <a:p>
            <a:pPr marL="274320" indent="-274320">
              <a:buFont typeface="Wingdings 3"/>
              <a:buChar char=""/>
              <a:defRPr/>
            </a:pPr>
            <a:r>
              <a:rPr lang="en-US" dirty="0" smtClean="0">
                <a:cs typeface="Times New Roman" charset="0"/>
              </a:rPr>
              <a:t>Tachycardia, </a:t>
            </a:r>
          </a:p>
          <a:p>
            <a:pPr marL="274320" indent="-274320">
              <a:buFont typeface="Wingdings 3"/>
              <a:buChar char=""/>
              <a:defRPr/>
            </a:pPr>
            <a:r>
              <a:rPr lang="en-US" dirty="0" smtClean="0">
                <a:cs typeface="Times New Roman" charset="0"/>
              </a:rPr>
              <a:t>Gallop rhythm,</a:t>
            </a:r>
          </a:p>
          <a:p>
            <a:pPr marL="274320" indent="-274320">
              <a:buFont typeface="Wingdings 3"/>
              <a:buChar char=""/>
              <a:defRPr/>
            </a:pPr>
            <a:r>
              <a:rPr lang="en-US" dirty="0" smtClean="0">
                <a:cs typeface="Times New Roman" charset="0"/>
              </a:rPr>
              <a:t>Third heart sound, </a:t>
            </a:r>
          </a:p>
          <a:p>
            <a:pPr marL="274320" indent="-274320">
              <a:buFont typeface="Wingdings 3"/>
              <a:buChar char=""/>
              <a:defRPr/>
            </a:pPr>
            <a:r>
              <a:rPr lang="en-US" dirty="0" smtClean="0">
                <a:cs typeface="Times New Roman" charset="0"/>
              </a:rPr>
              <a:t>Cold extremities,</a:t>
            </a:r>
          </a:p>
          <a:p>
            <a:pPr marL="274320" indent="-274320">
              <a:buFont typeface="Wingdings 3"/>
              <a:buChar char=""/>
              <a:defRPr/>
            </a:pPr>
            <a:r>
              <a:rPr lang="en-US" dirty="0" err="1" smtClean="0">
                <a:cs typeface="Times New Roman" charset="0"/>
              </a:rPr>
              <a:t>Pulsus</a:t>
            </a:r>
            <a:r>
              <a:rPr lang="en-US" dirty="0" smtClean="0">
                <a:cs typeface="Times New Roman" charset="0"/>
              </a:rPr>
              <a:t> </a:t>
            </a:r>
            <a:r>
              <a:rPr lang="en-US" dirty="0" err="1" smtClean="0">
                <a:cs typeface="Times New Roman" charset="0"/>
              </a:rPr>
              <a:t>paradoxus</a:t>
            </a:r>
            <a:r>
              <a:rPr lang="en-US" dirty="0" smtClean="0">
                <a:cs typeface="Times New Roman" charset="0"/>
              </a:rPr>
              <a:t>, </a:t>
            </a:r>
          </a:p>
          <a:p>
            <a:pPr marL="274320" indent="-274320">
              <a:buFont typeface="Wingdings 3"/>
              <a:buChar char=""/>
              <a:defRPr/>
            </a:pPr>
            <a:r>
              <a:rPr lang="en-US" dirty="0" smtClean="0">
                <a:cs typeface="Times New Roman" charset="0"/>
              </a:rPr>
              <a:t>Growth failure + sweating</a:t>
            </a:r>
          </a:p>
          <a:p>
            <a:pPr marL="274320" indent="-274320">
              <a:buNone/>
              <a:defRPr/>
            </a:pPr>
            <a:endParaRPr lang="en-US" b="1" dirty="0" smtClean="0">
              <a:cs typeface="Times New Roman" charset="0"/>
            </a:endParaRPr>
          </a:p>
          <a:p>
            <a:pPr marL="274320" indent="-274320">
              <a:buNone/>
              <a:defRPr/>
            </a:pPr>
            <a:r>
              <a:rPr lang="en-US" b="1" dirty="0" smtClean="0">
                <a:cs typeface="Times New Roman" charset="0"/>
              </a:rPr>
              <a:t>Due to pulmonary congestion</a:t>
            </a:r>
            <a:r>
              <a:rPr lang="en-US" dirty="0" smtClean="0">
                <a:cs typeface="Times New Roman" charset="0"/>
              </a:rPr>
              <a:t>;</a:t>
            </a:r>
          </a:p>
          <a:p>
            <a:pPr marL="274320" indent="-274320">
              <a:buFont typeface="Wingdings 3"/>
              <a:buChar char=""/>
              <a:defRPr/>
            </a:pPr>
            <a:r>
              <a:rPr lang="en-US" dirty="0" err="1" smtClean="0">
                <a:cs typeface="Times New Roman" charset="0"/>
              </a:rPr>
              <a:t>Tachypnoea</a:t>
            </a:r>
            <a:endParaRPr lang="en-US" dirty="0" smtClean="0">
              <a:cs typeface="Times New Roman" charset="0"/>
            </a:endParaRPr>
          </a:p>
          <a:p>
            <a:pPr marL="274320" indent="-274320">
              <a:buFont typeface="Wingdings 3"/>
              <a:buChar char=""/>
              <a:defRPr/>
            </a:pPr>
            <a:r>
              <a:rPr lang="en-US" dirty="0" smtClean="0">
                <a:cs typeface="Times New Roman" charset="0"/>
              </a:rPr>
              <a:t>Wheezing (</a:t>
            </a:r>
            <a:r>
              <a:rPr lang="en-US" dirty="0" err="1" smtClean="0">
                <a:cs typeface="Times New Roman" charset="0"/>
              </a:rPr>
              <a:t>rhonchi</a:t>
            </a:r>
            <a:r>
              <a:rPr lang="en-US" dirty="0" smtClean="0">
                <a:cs typeface="Times New Roman" charset="0"/>
              </a:rPr>
              <a:t>)</a:t>
            </a:r>
          </a:p>
          <a:p>
            <a:pPr marL="274320" indent="-274320">
              <a:buFont typeface="Wingdings 3"/>
              <a:buChar char=""/>
              <a:defRPr/>
            </a:pPr>
            <a:r>
              <a:rPr lang="en-US" dirty="0" err="1" smtClean="0">
                <a:cs typeface="Times New Roman" charset="0"/>
              </a:rPr>
              <a:t>Crepitations</a:t>
            </a:r>
            <a:endParaRPr lang="en-US" dirty="0" smtClean="0">
              <a:cs typeface="Times New Roman" charset="0"/>
            </a:endParaRPr>
          </a:p>
          <a:p>
            <a:pPr marL="274320" indent="-274320">
              <a:buFont typeface="Wingdings 3"/>
              <a:buChar char=""/>
              <a:defRPr/>
            </a:pPr>
            <a:r>
              <a:rPr lang="en-US" dirty="0" smtClean="0">
                <a:cs typeface="Times New Roman" charset="0"/>
              </a:rPr>
              <a:t>Cyanosis</a:t>
            </a:r>
          </a:p>
          <a:p>
            <a:pPr marL="274320" indent="-274320">
              <a:buFont typeface="Wingdings 3"/>
              <a:buChar char=""/>
              <a:defRPr/>
            </a:pPr>
            <a:r>
              <a:rPr lang="en-US" dirty="0" err="1" smtClean="0">
                <a:cs typeface="Times New Roman" charset="0"/>
              </a:rPr>
              <a:t>Dyspnoea</a:t>
            </a:r>
            <a:r>
              <a:rPr lang="en-US" dirty="0" smtClean="0">
                <a:cs typeface="Times New Roman" charset="0"/>
              </a:rPr>
              <a:t> (</a:t>
            </a:r>
            <a:r>
              <a:rPr lang="en-US" dirty="0" err="1" smtClean="0">
                <a:cs typeface="Times New Roman" charset="0"/>
              </a:rPr>
              <a:t>orthopnoea</a:t>
            </a:r>
            <a:r>
              <a:rPr lang="en-US" dirty="0" smtClean="0">
                <a:cs typeface="Times New Roman" charset="0"/>
              </a:rPr>
              <a:t>)</a:t>
            </a:r>
          </a:p>
          <a:p>
            <a:pPr marL="274320" indent="-274320">
              <a:buFont typeface="Wingdings 3"/>
              <a:buChar char=""/>
              <a:defRPr/>
            </a:pPr>
            <a:r>
              <a:rPr lang="en-US" dirty="0" smtClean="0">
                <a:cs typeface="Times New Roman" charset="0"/>
              </a:rPr>
              <a:t>Coughing </a:t>
            </a:r>
          </a:p>
          <a:p>
            <a:pPr marL="274320" indent="-274320">
              <a:buNone/>
              <a:defRPr/>
            </a:pPr>
            <a:endParaRPr lang="en-US" b="1" dirty="0" smtClean="0">
              <a:cs typeface="Times New Roman" charset="0"/>
            </a:endParaRPr>
          </a:p>
          <a:p>
            <a:pPr marL="274320" indent="-274320">
              <a:buNone/>
              <a:defRPr/>
            </a:pPr>
            <a:r>
              <a:rPr lang="en-US" b="1" dirty="0" smtClean="0">
                <a:cs typeface="Times New Roman" charset="0"/>
              </a:rPr>
              <a:t>Due to systemic venous congestion</a:t>
            </a:r>
          </a:p>
          <a:p>
            <a:pPr marL="274320" indent="-274320">
              <a:buFont typeface="Wingdings 3"/>
              <a:buChar char=""/>
              <a:defRPr/>
            </a:pPr>
            <a:r>
              <a:rPr lang="en-US" dirty="0" smtClean="0">
                <a:cs typeface="Times New Roman" charset="0"/>
              </a:rPr>
              <a:t>Tender hepatomegaly</a:t>
            </a:r>
          </a:p>
          <a:p>
            <a:pPr marL="274320" indent="-274320">
              <a:buFont typeface="Wingdings 3"/>
              <a:buChar char=""/>
              <a:defRPr/>
            </a:pPr>
            <a:r>
              <a:rPr lang="en-US" dirty="0" smtClean="0">
                <a:cs typeface="Times New Roman" charset="0"/>
              </a:rPr>
              <a:t>Distended neck veins (raised JVP)</a:t>
            </a:r>
          </a:p>
          <a:p>
            <a:pPr marL="274320" indent="-274320">
              <a:buFont typeface="Wingdings 3"/>
              <a:buChar char=""/>
              <a:defRPr/>
            </a:pPr>
            <a:r>
              <a:rPr lang="en-US" dirty="0" smtClean="0">
                <a:cs typeface="Times New Roman" charset="0"/>
              </a:rPr>
              <a:t>Peripheral </a:t>
            </a:r>
            <a:r>
              <a:rPr lang="en-US" dirty="0" err="1" smtClean="0">
                <a:cs typeface="Times New Roman" charset="0"/>
              </a:rPr>
              <a:t>oedema</a:t>
            </a:r>
            <a:endParaRPr lang="en-US" dirty="0" smtClean="0">
              <a:cs typeface="Times New Roman" charset="0"/>
            </a:endParaRPr>
          </a:p>
          <a:p>
            <a:pPr>
              <a:buNone/>
            </a:pPr>
            <a:endParaRPr lang="en-US" dirty="0"/>
          </a:p>
        </p:txBody>
      </p:sp>
      <p:sp>
        <p:nvSpPr>
          <p:cNvPr id="4" name="Date Placeholder 3"/>
          <p:cNvSpPr>
            <a:spLocks noGrp="1"/>
          </p:cNvSpPr>
          <p:nvPr>
            <p:ph type="dt" sz="half" idx="10"/>
          </p:nvPr>
        </p:nvSpPr>
        <p:spPr/>
        <p:txBody>
          <a:bodyPr/>
          <a:lstStyle/>
          <a:p>
            <a:fld id="{895061B0-832C-40B7-A696-16877A6FD513}"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solidFill>
                  <a:srgbClr val="C00000"/>
                </a:solidFill>
              </a:rPr>
              <a:t>CLASSIFICATION</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sz="quarter" idx="1"/>
          </p:nvPr>
        </p:nvSpPr>
        <p:spPr/>
        <p:txBody>
          <a:bodyPr>
            <a:normAutofit/>
          </a:bodyPr>
          <a:lstStyle/>
          <a:p>
            <a:r>
              <a:rPr lang="en-US" dirty="0" smtClean="0"/>
              <a:t>NYHA Heart Failure Classification is not applicable</a:t>
            </a:r>
          </a:p>
          <a:p>
            <a:r>
              <a:rPr lang="en-US" dirty="0" smtClean="0"/>
              <a:t>Ross Heart Failure  Classification was developed for global assessment of heart failure severity in infants </a:t>
            </a:r>
          </a:p>
          <a:p>
            <a:r>
              <a:rPr lang="en-US" dirty="0" smtClean="0"/>
              <a:t>Modified to apply to all pediatric ages </a:t>
            </a:r>
          </a:p>
          <a:p>
            <a:r>
              <a:rPr lang="en-US" dirty="0" smtClean="0"/>
              <a:t>Modified Ross Classification incorporates </a:t>
            </a:r>
          </a:p>
          <a:p>
            <a:pPr>
              <a:buNone/>
            </a:pPr>
            <a:r>
              <a:rPr lang="en-US" dirty="0" smtClean="0"/>
              <a:t>    Feeding difficulties</a:t>
            </a:r>
          </a:p>
          <a:p>
            <a:pPr>
              <a:buNone/>
            </a:pPr>
            <a:r>
              <a:rPr lang="en-US" dirty="0" smtClean="0"/>
              <a:t>    Growth problems</a:t>
            </a:r>
          </a:p>
          <a:p>
            <a:pPr>
              <a:buNone/>
            </a:pPr>
            <a:r>
              <a:rPr lang="en-US" dirty="0" smtClean="0"/>
              <a:t>    Symptoms of exercise intolerance</a:t>
            </a:r>
          </a:p>
        </p:txBody>
      </p:sp>
    </p:spTree>
    <p:extLst>
      <p:ext uri="{BB962C8B-B14F-4D97-AF65-F5344CB8AC3E}">
        <p14:creationId xmlns="" xmlns:p14="http://schemas.microsoft.com/office/powerpoint/2010/main" val="1812215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r>
              <a:rPr lang="en-US" sz="4000" dirty="0" smtClean="0">
                <a:solidFill>
                  <a:srgbClr val="C00000"/>
                </a:solidFill>
              </a:rPr>
              <a:t>MODIFIED ROSS HEART FAILURE CLASSIFICATION FOR CHILDREN</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Class I </a:t>
            </a:r>
          </a:p>
          <a:p>
            <a:r>
              <a:rPr lang="en-US" dirty="0" smtClean="0"/>
              <a:t>Asymptomatic</a:t>
            </a:r>
          </a:p>
          <a:p>
            <a:pPr>
              <a:buNone/>
            </a:pPr>
            <a:r>
              <a:rPr lang="en-US" dirty="0" smtClean="0"/>
              <a:t>Class II </a:t>
            </a:r>
          </a:p>
          <a:p>
            <a:r>
              <a:rPr lang="en-US" dirty="0" smtClean="0"/>
              <a:t>Mild tachypnea or diaphoresis with feeding in infants</a:t>
            </a:r>
          </a:p>
          <a:p>
            <a:r>
              <a:rPr lang="en-US" dirty="0" smtClean="0"/>
              <a:t>Dyspnea on exertion in older children</a:t>
            </a:r>
          </a:p>
          <a:p>
            <a:pPr>
              <a:buNone/>
            </a:pPr>
            <a:r>
              <a:rPr lang="en-US" dirty="0" smtClean="0"/>
              <a:t>Class III </a:t>
            </a:r>
          </a:p>
          <a:p>
            <a:r>
              <a:rPr lang="en-US" dirty="0" smtClean="0"/>
              <a:t>Marked tachypnea or diaphoresis with feeding in infants</a:t>
            </a:r>
          </a:p>
          <a:p>
            <a:r>
              <a:rPr lang="en-US" dirty="0" smtClean="0"/>
              <a:t>Marked dyspnea on exertion</a:t>
            </a:r>
          </a:p>
          <a:p>
            <a:r>
              <a:rPr lang="en-US" dirty="0" smtClean="0"/>
              <a:t>Prolonged feeding times with growth failure</a:t>
            </a:r>
          </a:p>
          <a:p>
            <a:pPr>
              <a:buNone/>
            </a:pPr>
            <a:r>
              <a:rPr lang="en-US" dirty="0" smtClean="0"/>
              <a:t>Class IV</a:t>
            </a:r>
          </a:p>
          <a:p>
            <a:r>
              <a:rPr lang="en-US" dirty="0" smtClean="0"/>
              <a:t> Symptoms such as tachypnea, retractions, grunting, or diaphoresis at rest</a:t>
            </a:r>
            <a:endParaRPr lang="en-US" dirty="0"/>
          </a:p>
        </p:txBody>
      </p:sp>
    </p:spTree>
    <p:extLst>
      <p:ext uri="{BB962C8B-B14F-4D97-AF65-F5344CB8AC3E}">
        <p14:creationId xmlns="" xmlns:p14="http://schemas.microsoft.com/office/powerpoint/2010/main" val="11399465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rmAutofit lnSpcReduction="10000"/>
          </a:bodyPr>
          <a:lstStyle/>
          <a:p>
            <a:pPr>
              <a:buFont typeface="Wingdings" pitchFamily="2" charset="2"/>
              <a:buChar char="Ø"/>
            </a:pPr>
            <a:r>
              <a:rPr lang="en-US" sz="2800" dirty="0" smtClean="0"/>
              <a:t>ETIOLOGY OF HEART FAILURE</a:t>
            </a:r>
          </a:p>
          <a:p>
            <a:pPr>
              <a:buFont typeface="Wingdings" pitchFamily="2" charset="2"/>
              <a:buChar char="ü"/>
            </a:pPr>
            <a:r>
              <a:rPr lang="en-US" sz="2400" dirty="0" smtClean="0"/>
              <a:t>FETAL:</a:t>
            </a:r>
          </a:p>
          <a:p>
            <a:r>
              <a:rPr lang="en-US" sz="2400" dirty="0" smtClean="0"/>
              <a:t> Severe anemia (</a:t>
            </a:r>
            <a:r>
              <a:rPr lang="en-US" sz="2400" dirty="0" err="1" smtClean="0"/>
              <a:t>hemolysis</a:t>
            </a:r>
            <a:r>
              <a:rPr lang="en-US" sz="2400" dirty="0" smtClean="0"/>
              <a:t>, fetal-maternal transfusion, parvovirus B19–induced anemia, </a:t>
            </a:r>
            <a:r>
              <a:rPr lang="en-US" sz="2400" dirty="0" err="1" smtClean="0"/>
              <a:t>hypoplastic</a:t>
            </a:r>
            <a:r>
              <a:rPr lang="en-US" sz="2400" dirty="0" smtClean="0"/>
              <a:t> anemia)</a:t>
            </a:r>
          </a:p>
          <a:p>
            <a:pPr>
              <a:buNone/>
            </a:pPr>
            <a:endParaRPr lang="en-US" sz="2400" dirty="0" smtClean="0"/>
          </a:p>
          <a:p>
            <a:r>
              <a:rPr lang="en-US" sz="2400" dirty="0" err="1" smtClean="0"/>
              <a:t>Supraventricular</a:t>
            </a:r>
            <a:r>
              <a:rPr lang="en-US" sz="2400" dirty="0" smtClean="0"/>
              <a:t> tachycardia</a:t>
            </a:r>
          </a:p>
          <a:p>
            <a:endParaRPr lang="en-US" sz="2400" dirty="0" smtClean="0"/>
          </a:p>
          <a:p>
            <a:r>
              <a:rPr lang="en-US" sz="2400" dirty="0" smtClean="0"/>
              <a:t>Ventricular tachycardia</a:t>
            </a:r>
          </a:p>
          <a:p>
            <a:endParaRPr lang="en-US" sz="2400" dirty="0" smtClean="0"/>
          </a:p>
          <a:p>
            <a:r>
              <a:rPr lang="en-US" sz="2400" dirty="0" smtClean="0"/>
              <a:t>Complete heart block</a:t>
            </a:r>
          </a:p>
          <a:p>
            <a:endParaRPr lang="en-US" sz="2400" dirty="0" smtClean="0"/>
          </a:p>
          <a:p>
            <a:r>
              <a:rPr lang="en-US" sz="2400" dirty="0" smtClean="0"/>
              <a:t>Severe </a:t>
            </a:r>
            <a:r>
              <a:rPr lang="en-US" sz="2400" dirty="0" err="1" smtClean="0"/>
              <a:t>Ebstein</a:t>
            </a:r>
            <a:r>
              <a:rPr lang="en-US" sz="2400" dirty="0" smtClean="0"/>
              <a:t> anomaly or other severe right-sided lesions</a:t>
            </a:r>
            <a:r>
              <a:rPr lang="en-US" dirty="0" smtClean="0"/>
              <a:t/>
            </a:r>
            <a:br>
              <a:rPr lang="en-US" dirty="0" smtClean="0"/>
            </a:br>
            <a:endParaRPr lang="en-US" dirty="0" smtClean="0"/>
          </a:p>
          <a:p>
            <a:pPr>
              <a:buNone/>
            </a:pP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fld id="{5F64ACAB-8880-4602-88F8-CFA2243A9975}"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lnSpcReduction="10000"/>
          </a:bodyPr>
          <a:lstStyle/>
          <a:p>
            <a:pPr>
              <a:buFont typeface="Wingdings" pitchFamily="2" charset="2"/>
              <a:buChar char="ü"/>
            </a:pPr>
            <a:r>
              <a:rPr lang="en-US" sz="2800" dirty="0" smtClean="0"/>
              <a:t>PREMATURE NEONATE :</a:t>
            </a:r>
          </a:p>
          <a:p>
            <a:r>
              <a:rPr lang="en-US" sz="2400" dirty="0" smtClean="0"/>
              <a:t>Fluid overload</a:t>
            </a:r>
          </a:p>
          <a:p>
            <a:endParaRPr lang="en-US" sz="2400" dirty="0" smtClean="0"/>
          </a:p>
          <a:p>
            <a:r>
              <a:rPr lang="en-US" sz="2400" dirty="0" smtClean="0"/>
              <a:t>Patent </a:t>
            </a:r>
            <a:r>
              <a:rPr lang="en-US" sz="2400" dirty="0" err="1" smtClean="0"/>
              <a:t>ductus</a:t>
            </a:r>
            <a:r>
              <a:rPr lang="en-US" sz="2400" dirty="0" smtClean="0"/>
              <a:t> </a:t>
            </a:r>
            <a:r>
              <a:rPr lang="en-US" sz="2400" dirty="0" err="1" smtClean="0"/>
              <a:t>arteriosus</a:t>
            </a:r>
            <a:endParaRPr lang="en-US" sz="2400" dirty="0" smtClean="0"/>
          </a:p>
          <a:p>
            <a:endParaRPr lang="en-US" sz="2400" dirty="0" smtClean="0"/>
          </a:p>
          <a:p>
            <a:r>
              <a:rPr lang="en-US" sz="2400" dirty="0" smtClean="0"/>
              <a:t>Ventricular </a:t>
            </a:r>
            <a:r>
              <a:rPr lang="en-US" sz="2400" dirty="0" err="1" smtClean="0"/>
              <a:t>septal</a:t>
            </a:r>
            <a:r>
              <a:rPr lang="en-US" sz="2400" dirty="0" smtClean="0"/>
              <a:t> defect</a:t>
            </a:r>
          </a:p>
          <a:p>
            <a:endParaRPr lang="en-US" sz="2400" dirty="0" smtClean="0"/>
          </a:p>
          <a:p>
            <a:r>
              <a:rPr lang="en-US" sz="2400" dirty="0" err="1" smtClean="0"/>
              <a:t>Cor</a:t>
            </a:r>
            <a:r>
              <a:rPr lang="en-US" sz="2400" dirty="0" smtClean="0"/>
              <a:t> </a:t>
            </a:r>
            <a:r>
              <a:rPr lang="en-US" sz="2400" dirty="0" err="1" smtClean="0"/>
              <a:t>pulmonale</a:t>
            </a:r>
            <a:r>
              <a:rPr lang="en-US" sz="2400" dirty="0" smtClean="0"/>
              <a:t> (</a:t>
            </a:r>
            <a:r>
              <a:rPr lang="en-US" sz="2400" dirty="0" err="1" smtClean="0"/>
              <a:t>bronchopulmonary</a:t>
            </a:r>
            <a:r>
              <a:rPr lang="en-US" sz="2400" dirty="0" smtClean="0"/>
              <a:t> dysplasia)</a:t>
            </a:r>
          </a:p>
          <a:p>
            <a:endParaRPr lang="en-US" sz="2400" dirty="0" smtClean="0"/>
          </a:p>
          <a:p>
            <a:r>
              <a:rPr lang="en-US" sz="2400" dirty="0" smtClean="0"/>
              <a:t>Hypertension</a:t>
            </a:r>
          </a:p>
          <a:p>
            <a:endParaRPr lang="en-US" sz="2400" dirty="0" smtClean="0"/>
          </a:p>
          <a:p>
            <a:r>
              <a:rPr lang="en-US" sz="2400" dirty="0" err="1" smtClean="0"/>
              <a:t>Myocarditis</a:t>
            </a:r>
            <a:endParaRPr lang="en-US" sz="2400" dirty="0" smtClean="0"/>
          </a:p>
          <a:p>
            <a:endParaRPr lang="en-US" sz="2400" dirty="0" smtClean="0"/>
          </a:p>
          <a:p>
            <a:r>
              <a:rPr lang="en-US" sz="2400" dirty="0" smtClean="0"/>
              <a:t>Genetic </a:t>
            </a:r>
            <a:r>
              <a:rPr lang="en-US" sz="2400" dirty="0" err="1" smtClean="0"/>
              <a:t>cardiomyopathy</a:t>
            </a:r>
            <a:endParaRPr lang="en-US" sz="2400" dirty="0"/>
          </a:p>
        </p:txBody>
      </p:sp>
      <p:sp>
        <p:nvSpPr>
          <p:cNvPr id="4" name="Date Placeholder 3"/>
          <p:cNvSpPr>
            <a:spLocks noGrp="1"/>
          </p:cNvSpPr>
          <p:nvPr>
            <p:ph type="dt" sz="half" idx="10"/>
          </p:nvPr>
        </p:nvSpPr>
        <p:spPr/>
        <p:txBody>
          <a:bodyPr/>
          <a:lstStyle/>
          <a:p>
            <a:fld id="{525A4347-EC84-4462-BF4F-6A31F6C49638}"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a:bodyPr>
          <a:lstStyle/>
          <a:p>
            <a:r>
              <a:rPr lang="en-US" sz="2800" dirty="0" smtClean="0"/>
              <a:t>FULL-TERM NEONATE:</a:t>
            </a:r>
          </a:p>
          <a:p>
            <a:r>
              <a:rPr lang="en-US" sz="2400" dirty="0" smtClean="0"/>
              <a:t> </a:t>
            </a:r>
            <a:r>
              <a:rPr lang="en-US" sz="2400" dirty="0" err="1" smtClean="0"/>
              <a:t>Asphyxial</a:t>
            </a:r>
            <a:r>
              <a:rPr lang="en-US" sz="2400" dirty="0" smtClean="0"/>
              <a:t> </a:t>
            </a:r>
            <a:r>
              <a:rPr lang="en-US" sz="2400" dirty="0" err="1" smtClean="0"/>
              <a:t>cardiomyopathy</a:t>
            </a:r>
            <a:endParaRPr lang="en-US" sz="2400" dirty="0" smtClean="0"/>
          </a:p>
          <a:p>
            <a:endParaRPr lang="en-US" sz="2400" dirty="0" smtClean="0"/>
          </a:p>
          <a:p>
            <a:r>
              <a:rPr lang="en-US" sz="2400" dirty="0" err="1" smtClean="0"/>
              <a:t>Arteriovenous</a:t>
            </a:r>
            <a:r>
              <a:rPr lang="en-US" sz="2400" dirty="0" smtClean="0"/>
              <a:t> malformation (vein of Galen, hepatic)</a:t>
            </a:r>
          </a:p>
          <a:p>
            <a:endParaRPr lang="en-US" sz="2400" dirty="0" smtClean="0"/>
          </a:p>
          <a:p>
            <a:r>
              <a:rPr lang="en-US" sz="2400" dirty="0" smtClean="0"/>
              <a:t>Left-sided obstructive lesions (</a:t>
            </a:r>
            <a:r>
              <a:rPr lang="en-US" sz="2400" dirty="0" err="1" smtClean="0"/>
              <a:t>coarctation</a:t>
            </a:r>
            <a:r>
              <a:rPr lang="en-US" sz="2400" dirty="0" smtClean="0"/>
              <a:t> of </a:t>
            </a:r>
            <a:r>
              <a:rPr lang="en-US" sz="2400" dirty="0" err="1" smtClean="0"/>
              <a:t>aorta,hypoplastic</a:t>
            </a:r>
            <a:r>
              <a:rPr lang="en-US" sz="2400" dirty="0" smtClean="0"/>
              <a:t> left heart syndrome)</a:t>
            </a:r>
          </a:p>
          <a:p>
            <a:endParaRPr lang="en-US" sz="2400" dirty="0" smtClean="0"/>
          </a:p>
          <a:p>
            <a:r>
              <a:rPr lang="en-US" sz="2400" dirty="0" smtClean="0"/>
              <a:t>Large mixing cardiac defects (single ventricle, </a:t>
            </a:r>
            <a:r>
              <a:rPr lang="en-US" sz="2400" dirty="0" err="1" smtClean="0"/>
              <a:t>truncus</a:t>
            </a:r>
            <a:r>
              <a:rPr lang="en-US" sz="2400" dirty="0" smtClean="0"/>
              <a:t> </a:t>
            </a:r>
            <a:r>
              <a:rPr lang="en-US" sz="2400" dirty="0" err="1" smtClean="0"/>
              <a:t>arteriosus</a:t>
            </a:r>
            <a:r>
              <a:rPr lang="en-US" sz="2400" dirty="0" smtClean="0"/>
              <a:t>)</a:t>
            </a:r>
          </a:p>
          <a:p>
            <a:endParaRPr lang="en-US" sz="2400" dirty="0" smtClean="0"/>
          </a:p>
          <a:p>
            <a:r>
              <a:rPr lang="en-US" sz="2400" dirty="0" err="1" smtClean="0"/>
              <a:t>Myocarditis</a:t>
            </a:r>
            <a:endParaRPr lang="en-US" sz="2400" dirty="0" smtClean="0"/>
          </a:p>
          <a:p>
            <a:endParaRPr lang="en-US" sz="2400" dirty="0" smtClean="0"/>
          </a:p>
          <a:p>
            <a:r>
              <a:rPr lang="en-US" sz="2400" dirty="0" smtClean="0"/>
              <a:t>Genetic </a:t>
            </a:r>
            <a:r>
              <a:rPr lang="en-US" sz="2400" dirty="0" err="1" smtClean="0"/>
              <a:t>cardiomyopathy</a:t>
            </a: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fld id="{A2E74AD4-E10C-47BF-BEED-D46FBDB19DC3}"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92500" lnSpcReduction="20000"/>
          </a:bodyPr>
          <a:lstStyle/>
          <a:p>
            <a:pPr>
              <a:buFont typeface="Wingdings" pitchFamily="2" charset="2"/>
              <a:buChar char="ü"/>
            </a:pPr>
            <a:r>
              <a:rPr lang="en-US" sz="3000" dirty="0" smtClean="0"/>
              <a:t>INFANT-TODDLER:</a:t>
            </a:r>
          </a:p>
          <a:p>
            <a:r>
              <a:rPr lang="en-US" sz="2400" dirty="0" smtClean="0"/>
              <a:t> Left-to-right cardiac shunts (ventricular </a:t>
            </a:r>
            <a:r>
              <a:rPr lang="en-US" sz="2400" dirty="0" err="1" smtClean="0"/>
              <a:t>septal</a:t>
            </a:r>
            <a:r>
              <a:rPr lang="en-US" sz="2400" dirty="0" smtClean="0"/>
              <a:t> defect)</a:t>
            </a:r>
          </a:p>
          <a:p>
            <a:endParaRPr lang="en-US" sz="2400" dirty="0" smtClean="0"/>
          </a:p>
          <a:p>
            <a:r>
              <a:rPr lang="en-US" sz="2400" dirty="0" err="1" smtClean="0"/>
              <a:t>Hemangioma</a:t>
            </a:r>
            <a:r>
              <a:rPr lang="en-US" sz="2400" dirty="0" smtClean="0"/>
              <a:t> (</a:t>
            </a:r>
            <a:r>
              <a:rPr lang="en-US" sz="2400" dirty="0" err="1" smtClean="0"/>
              <a:t>arteriovenous</a:t>
            </a:r>
            <a:r>
              <a:rPr lang="en-US" sz="2400" dirty="0" smtClean="0"/>
              <a:t> malformation)</a:t>
            </a:r>
          </a:p>
          <a:p>
            <a:endParaRPr lang="en-US" sz="2400" dirty="0" smtClean="0"/>
          </a:p>
          <a:p>
            <a:r>
              <a:rPr lang="en-US" sz="2400" dirty="0" smtClean="0"/>
              <a:t>Anomalous left coronary artery</a:t>
            </a:r>
          </a:p>
          <a:p>
            <a:endParaRPr lang="en-US" sz="2400" dirty="0" smtClean="0"/>
          </a:p>
          <a:p>
            <a:r>
              <a:rPr lang="en-US" sz="2400" dirty="0" smtClean="0"/>
              <a:t>Genetic or metabolic </a:t>
            </a:r>
            <a:r>
              <a:rPr lang="en-US" sz="2400" dirty="0" err="1" smtClean="0"/>
              <a:t>cardiomyopathy</a:t>
            </a:r>
            <a:endParaRPr lang="en-US" sz="2400" dirty="0" smtClean="0"/>
          </a:p>
          <a:p>
            <a:endParaRPr lang="en-US" sz="2400" dirty="0" smtClean="0"/>
          </a:p>
          <a:p>
            <a:r>
              <a:rPr lang="en-US" sz="2400" dirty="0" smtClean="0"/>
              <a:t>Acute hypertension (hemolytic-uremic syndrome)</a:t>
            </a:r>
          </a:p>
          <a:p>
            <a:endParaRPr lang="en-US" sz="2400" dirty="0" smtClean="0"/>
          </a:p>
          <a:p>
            <a:r>
              <a:rPr lang="en-US" sz="2400" dirty="0" err="1" smtClean="0"/>
              <a:t>Supraventricular</a:t>
            </a:r>
            <a:r>
              <a:rPr lang="en-US" sz="2400" dirty="0" smtClean="0"/>
              <a:t> tachycardia</a:t>
            </a:r>
          </a:p>
          <a:p>
            <a:endParaRPr lang="en-US" sz="2400" dirty="0" smtClean="0"/>
          </a:p>
          <a:p>
            <a:r>
              <a:rPr lang="en-US" sz="2400" dirty="0" smtClean="0"/>
              <a:t>Kawasaki disease</a:t>
            </a:r>
          </a:p>
          <a:p>
            <a:endParaRPr lang="en-US" sz="2400" dirty="0" smtClean="0"/>
          </a:p>
          <a:p>
            <a:r>
              <a:rPr lang="en-US" sz="2400" dirty="0" err="1" smtClean="0"/>
              <a:t>Myocarditis</a:t>
            </a:r>
            <a:r>
              <a:rPr lang="en-US" sz="2400" dirty="0" smtClean="0"/>
              <a:t/>
            </a:r>
            <a:br>
              <a:rPr lang="en-US" sz="2400" dirty="0" smtClean="0"/>
            </a:br>
            <a:endParaRPr lang="en-US" sz="2400" dirty="0"/>
          </a:p>
        </p:txBody>
      </p:sp>
      <p:sp>
        <p:nvSpPr>
          <p:cNvPr id="4" name="Date Placeholder 3"/>
          <p:cNvSpPr>
            <a:spLocks noGrp="1"/>
          </p:cNvSpPr>
          <p:nvPr>
            <p:ph type="dt" sz="half" idx="10"/>
          </p:nvPr>
        </p:nvSpPr>
        <p:spPr/>
        <p:txBody>
          <a:bodyPr/>
          <a:lstStyle/>
          <a:p>
            <a:fld id="{642C7301-A1F8-4190-A8A7-C735D4015BC0}"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a:normAutofit fontScale="77500" lnSpcReduction="20000"/>
          </a:bodyPr>
          <a:lstStyle/>
          <a:p>
            <a:pPr>
              <a:buFont typeface="Wingdings" pitchFamily="2" charset="2"/>
              <a:buChar char="ü"/>
            </a:pPr>
            <a:r>
              <a:rPr lang="en-US" sz="2800" dirty="0" smtClean="0"/>
              <a:t>CHILD-ADOLESCENT:</a:t>
            </a:r>
          </a:p>
          <a:p>
            <a:r>
              <a:rPr lang="en-US" dirty="0" smtClean="0"/>
              <a:t> </a:t>
            </a:r>
            <a:r>
              <a:rPr lang="en-US" sz="2400" dirty="0" smtClean="0"/>
              <a:t>Rheumatic fever</a:t>
            </a:r>
          </a:p>
          <a:p>
            <a:endParaRPr lang="en-US" sz="2400" dirty="0" smtClean="0"/>
          </a:p>
          <a:p>
            <a:r>
              <a:rPr lang="en-US" sz="2400" dirty="0" smtClean="0"/>
              <a:t>Acute hypertension (</a:t>
            </a:r>
            <a:r>
              <a:rPr lang="en-US" sz="2400" dirty="0" err="1" smtClean="0"/>
              <a:t>glomerulonephritis</a:t>
            </a:r>
            <a:r>
              <a:rPr lang="en-US" sz="2400" dirty="0" smtClean="0"/>
              <a:t>)</a:t>
            </a:r>
          </a:p>
          <a:p>
            <a:endParaRPr lang="en-US" sz="2400" dirty="0" smtClean="0"/>
          </a:p>
          <a:p>
            <a:r>
              <a:rPr lang="en-US" sz="2400" dirty="0" err="1" smtClean="0"/>
              <a:t>Myocarditis</a:t>
            </a:r>
            <a:endParaRPr lang="en-US" sz="2400" dirty="0" smtClean="0"/>
          </a:p>
          <a:p>
            <a:endParaRPr lang="en-US" sz="2400" dirty="0" smtClean="0"/>
          </a:p>
          <a:p>
            <a:r>
              <a:rPr lang="en-US" sz="2400" dirty="0" err="1" smtClean="0"/>
              <a:t>Thyrotoxicosis</a:t>
            </a:r>
            <a:endParaRPr lang="en-US" sz="2400" dirty="0" smtClean="0"/>
          </a:p>
          <a:p>
            <a:endParaRPr lang="en-US" sz="2400" dirty="0" smtClean="0"/>
          </a:p>
          <a:p>
            <a:r>
              <a:rPr lang="en-US" sz="2400" dirty="0" err="1" smtClean="0"/>
              <a:t>Hemochromatosis-hemosiderosis</a:t>
            </a:r>
            <a:endParaRPr lang="en-US" sz="2400" dirty="0" smtClean="0"/>
          </a:p>
          <a:p>
            <a:endParaRPr lang="en-US" sz="2400" dirty="0" smtClean="0"/>
          </a:p>
          <a:p>
            <a:r>
              <a:rPr lang="en-US" sz="2400" dirty="0" smtClean="0"/>
              <a:t>Cancer therapy (radiation, doxorubicin)</a:t>
            </a:r>
          </a:p>
          <a:p>
            <a:endParaRPr lang="en-US" sz="2400" dirty="0" smtClean="0"/>
          </a:p>
          <a:p>
            <a:r>
              <a:rPr lang="en-US" sz="2400" dirty="0" smtClean="0"/>
              <a:t>Sickle cell anemia</a:t>
            </a:r>
          </a:p>
          <a:p>
            <a:endParaRPr lang="en-US" sz="2400" dirty="0" smtClean="0"/>
          </a:p>
          <a:p>
            <a:r>
              <a:rPr lang="en-US" sz="2400" dirty="0" err="1" smtClean="0"/>
              <a:t>Endocarditis</a:t>
            </a:r>
            <a:endParaRPr lang="en-US" sz="2400" dirty="0" smtClean="0"/>
          </a:p>
          <a:p>
            <a:endParaRPr lang="en-US" sz="2400" dirty="0" smtClean="0"/>
          </a:p>
          <a:p>
            <a:r>
              <a:rPr lang="en-US" sz="2400" dirty="0" err="1" smtClean="0"/>
              <a:t>Cor</a:t>
            </a:r>
            <a:r>
              <a:rPr lang="en-US" sz="2400" dirty="0" smtClean="0"/>
              <a:t> </a:t>
            </a:r>
            <a:r>
              <a:rPr lang="en-US" sz="2400" dirty="0" err="1" smtClean="0"/>
              <a:t>pulmonale</a:t>
            </a:r>
            <a:r>
              <a:rPr lang="en-US" sz="2400" dirty="0" smtClean="0"/>
              <a:t> (cystic fibrosis)</a:t>
            </a:r>
          </a:p>
          <a:p>
            <a:endParaRPr lang="en-US" sz="2400" dirty="0" smtClean="0"/>
          </a:p>
          <a:p>
            <a:r>
              <a:rPr lang="en-US" sz="2400" dirty="0" smtClean="0"/>
              <a:t>Genetic or metabolic </a:t>
            </a:r>
            <a:r>
              <a:rPr lang="en-US" sz="2400" dirty="0" err="1" smtClean="0"/>
              <a:t>cardiomyopathy</a:t>
            </a:r>
            <a:r>
              <a:rPr lang="en-US" sz="2400" dirty="0" smtClean="0"/>
              <a:t> (hypertrophic, dilated)</a:t>
            </a:r>
            <a:br>
              <a:rPr lang="en-US" sz="2400" dirty="0" smtClean="0"/>
            </a:br>
            <a:endParaRPr lang="en-US" sz="2400" dirty="0"/>
          </a:p>
        </p:txBody>
      </p:sp>
      <p:sp>
        <p:nvSpPr>
          <p:cNvPr id="4" name="Date Placeholder 3"/>
          <p:cNvSpPr>
            <a:spLocks noGrp="1"/>
          </p:cNvSpPr>
          <p:nvPr>
            <p:ph type="dt" sz="half" idx="10"/>
          </p:nvPr>
        </p:nvSpPr>
        <p:spPr/>
        <p:txBody>
          <a:bodyPr/>
          <a:lstStyle/>
          <a:p>
            <a:fld id="{C169778F-265C-45D1-B8C9-72B43B31FE44}"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rmAutofit/>
          </a:bodyPr>
          <a:lstStyle/>
          <a:p>
            <a:pPr>
              <a:buFont typeface="Wingdings" pitchFamily="2" charset="2"/>
              <a:buChar char="Ø"/>
            </a:pPr>
            <a:r>
              <a:rPr lang="en-US" sz="2800" dirty="0" smtClean="0"/>
              <a:t>CAUSES CLASSIFICATION(anatomical or physiological derangements)</a:t>
            </a:r>
          </a:p>
          <a:p>
            <a:pPr marL="609600" indent="-609600">
              <a:lnSpc>
                <a:spcPct val="80000"/>
              </a:lnSpc>
              <a:buFont typeface="+mj-lt"/>
              <a:buAutoNum type="arabicPeriod"/>
              <a:defRPr/>
            </a:pPr>
            <a:endParaRPr lang="en-GB" sz="2400" b="1" dirty="0" smtClean="0"/>
          </a:p>
          <a:p>
            <a:pPr marL="609600" indent="-609600">
              <a:lnSpc>
                <a:spcPct val="80000"/>
              </a:lnSpc>
              <a:buFont typeface="Wingdings" pitchFamily="2" charset="2"/>
              <a:buChar char="ü"/>
              <a:defRPr/>
            </a:pPr>
            <a:r>
              <a:rPr lang="en-GB" sz="2400" dirty="0" smtClean="0"/>
              <a:t> Myocardial dysfunction:</a:t>
            </a:r>
          </a:p>
          <a:p>
            <a:pPr marL="609600" indent="-609600">
              <a:lnSpc>
                <a:spcPct val="80000"/>
              </a:lnSpc>
              <a:defRPr/>
            </a:pPr>
            <a:r>
              <a:rPr lang="en-GB" sz="2400" dirty="0" err="1" smtClean="0"/>
              <a:t>Ischaemic</a:t>
            </a:r>
            <a:r>
              <a:rPr lang="en-GB" sz="2400" dirty="0" smtClean="0"/>
              <a:t> heart disease,</a:t>
            </a:r>
          </a:p>
          <a:p>
            <a:pPr marL="609600" indent="-609600">
              <a:lnSpc>
                <a:spcPct val="80000"/>
              </a:lnSpc>
              <a:defRPr/>
            </a:pPr>
            <a:r>
              <a:rPr lang="en-GB" sz="2400" dirty="0" smtClean="0"/>
              <a:t>hypertension,</a:t>
            </a:r>
          </a:p>
          <a:p>
            <a:pPr marL="609600" indent="-609600">
              <a:lnSpc>
                <a:spcPct val="80000"/>
              </a:lnSpc>
              <a:defRPr/>
            </a:pPr>
            <a:r>
              <a:rPr lang="en-GB" sz="2400" dirty="0" smtClean="0"/>
              <a:t>Alcohol</a:t>
            </a:r>
          </a:p>
          <a:p>
            <a:pPr marL="609600" indent="-609600">
              <a:lnSpc>
                <a:spcPct val="80000"/>
              </a:lnSpc>
              <a:defRPr/>
            </a:pPr>
            <a:r>
              <a:rPr lang="en-GB" sz="2400" dirty="0" smtClean="0"/>
              <a:t> </a:t>
            </a:r>
            <a:r>
              <a:rPr lang="en-GB" sz="2400" dirty="0" err="1" smtClean="0"/>
              <a:t>cardiomyopathy</a:t>
            </a:r>
            <a:endParaRPr lang="en-GB" sz="2400" dirty="0" smtClean="0"/>
          </a:p>
          <a:p>
            <a:pPr marL="609600" indent="-609600">
              <a:lnSpc>
                <a:spcPct val="80000"/>
              </a:lnSpc>
              <a:buFontTx/>
              <a:buAutoNum type="arabicPeriod"/>
              <a:defRPr/>
            </a:pPr>
            <a:endParaRPr lang="en-GB" sz="2400" dirty="0" smtClean="0"/>
          </a:p>
          <a:p>
            <a:pPr marL="609600" indent="-609600">
              <a:lnSpc>
                <a:spcPct val="80000"/>
              </a:lnSpc>
              <a:buFont typeface="Wingdings" pitchFamily="2" charset="2"/>
              <a:buChar char="ü"/>
              <a:defRPr/>
            </a:pPr>
            <a:r>
              <a:rPr lang="en-GB" sz="2400" dirty="0" smtClean="0"/>
              <a:t>Volume overload( Increased preload):	</a:t>
            </a:r>
          </a:p>
          <a:p>
            <a:pPr marL="609600" indent="-609600">
              <a:lnSpc>
                <a:spcPct val="80000"/>
              </a:lnSpc>
              <a:defRPr/>
            </a:pPr>
            <a:r>
              <a:rPr lang="en-GB" sz="2400" dirty="0" err="1" smtClean="0"/>
              <a:t>Valvular</a:t>
            </a:r>
            <a:r>
              <a:rPr lang="en-GB" sz="2400" dirty="0" smtClean="0"/>
              <a:t> regurgitation – aortic or mitral</a:t>
            </a:r>
          </a:p>
          <a:p>
            <a:pPr marL="609600" indent="-609600">
              <a:lnSpc>
                <a:spcPct val="80000"/>
              </a:lnSpc>
              <a:defRPr/>
            </a:pPr>
            <a:r>
              <a:rPr lang="en-GB" sz="2400" dirty="0" smtClean="0"/>
              <a:t>CHD: PDA, VSD, </a:t>
            </a:r>
          </a:p>
          <a:p>
            <a:pPr marL="609600" indent="-609600">
              <a:lnSpc>
                <a:spcPct val="80000"/>
              </a:lnSpc>
              <a:buFontTx/>
              <a:buAutoNum type="arabicPeriod"/>
              <a:defRPr/>
            </a:pPr>
            <a:endParaRPr lang="en-GB" sz="2400" dirty="0" smtClean="0"/>
          </a:p>
          <a:p>
            <a:pPr marL="609600" indent="-609600">
              <a:lnSpc>
                <a:spcPct val="80000"/>
              </a:lnSpc>
              <a:buFont typeface="Wingdings" pitchFamily="2" charset="2"/>
              <a:buChar char="ü"/>
              <a:defRPr/>
            </a:pPr>
            <a:r>
              <a:rPr lang="en-GB" sz="2400" dirty="0" smtClean="0"/>
              <a:t>Obstruction to outflow( increased </a:t>
            </a:r>
            <a:r>
              <a:rPr lang="en-GB" sz="2400" dirty="0" err="1" smtClean="0"/>
              <a:t>afterload</a:t>
            </a:r>
            <a:r>
              <a:rPr lang="en-GB" sz="2400" dirty="0" smtClean="0"/>
              <a:t>):</a:t>
            </a:r>
          </a:p>
          <a:p>
            <a:pPr marL="609600" indent="-609600">
              <a:lnSpc>
                <a:spcPct val="80000"/>
              </a:lnSpc>
              <a:defRPr/>
            </a:pPr>
            <a:r>
              <a:rPr lang="en-GB" sz="2400" dirty="0" smtClean="0"/>
              <a:t>Aortic or mitral </a:t>
            </a:r>
            <a:r>
              <a:rPr lang="en-GB" sz="2400" dirty="0" err="1" smtClean="0"/>
              <a:t>stenosis</a:t>
            </a:r>
            <a:r>
              <a:rPr lang="en-GB" sz="2400" dirty="0" smtClean="0"/>
              <a:t>/</a:t>
            </a:r>
            <a:r>
              <a:rPr lang="en-GB" sz="2400" dirty="0" err="1" smtClean="0"/>
              <a:t>atresia</a:t>
            </a:r>
            <a:endParaRPr lang="en-GB" sz="2400" dirty="0" smtClean="0"/>
          </a:p>
          <a:p>
            <a:pPr marL="609600" indent="-609600">
              <a:lnSpc>
                <a:spcPct val="80000"/>
              </a:lnSpc>
              <a:defRPr/>
            </a:pPr>
            <a:r>
              <a:rPr lang="en-GB" sz="2400" dirty="0" smtClean="0"/>
              <a:t>TOF</a:t>
            </a:r>
          </a:p>
          <a:p>
            <a:pPr marL="609600" indent="-609600">
              <a:lnSpc>
                <a:spcPct val="80000"/>
              </a:lnSpc>
              <a:buFontTx/>
              <a:buAutoNum type="arabicPeriod"/>
              <a:defRPr/>
            </a:pPr>
            <a:endParaRPr lang="en-GB" sz="2400" dirty="0" smtClean="0"/>
          </a:p>
        </p:txBody>
      </p:sp>
      <p:sp>
        <p:nvSpPr>
          <p:cNvPr id="4" name="Date Placeholder 3"/>
          <p:cNvSpPr>
            <a:spLocks noGrp="1"/>
          </p:cNvSpPr>
          <p:nvPr>
            <p:ph type="dt" sz="half" idx="10"/>
          </p:nvPr>
        </p:nvSpPr>
        <p:spPr/>
        <p:txBody>
          <a:bodyPr/>
          <a:lstStyle/>
          <a:p>
            <a:fld id="{D40F1CEC-DEAE-4C70-99DC-746A23549706}"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lstStyle/>
          <a:p>
            <a:pPr marL="609600" indent="-609600">
              <a:lnSpc>
                <a:spcPct val="80000"/>
              </a:lnSpc>
              <a:buFont typeface="Wingdings" pitchFamily="2" charset="2"/>
              <a:buChar char="ü"/>
              <a:defRPr/>
            </a:pPr>
            <a:r>
              <a:rPr lang="en-GB" sz="2400" dirty="0" smtClean="0"/>
              <a:t>High output states:</a:t>
            </a:r>
          </a:p>
          <a:p>
            <a:pPr marL="609600" indent="-609600">
              <a:lnSpc>
                <a:spcPct val="80000"/>
              </a:lnSpc>
              <a:defRPr/>
            </a:pPr>
            <a:r>
              <a:rPr lang="en-GB" sz="2400" dirty="0" smtClean="0"/>
              <a:t>Anaemia</a:t>
            </a:r>
          </a:p>
          <a:p>
            <a:pPr marL="609600" indent="-609600">
              <a:lnSpc>
                <a:spcPct val="80000"/>
              </a:lnSpc>
              <a:defRPr/>
            </a:pPr>
            <a:r>
              <a:rPr lang="en-GB" sz="2400" dirty="0" err="1" smtClean="0"/>
              <a:t>thyrotoxicosis</a:t>
            </a:r>
            <a:endParaRPr lang="en-GB" sz="2400" dirty="0" smtClean="0"/>
          </a:p>
          <a:p>
            <a:pPr marL="609600" indent="-609600">
              <a:lnSpc>
                <a:spcPct val="80000"/>
              </a:lnSpc>
              <a:defRPr/>
            </a:pPr>
            <a:r>
              <a:rPr lang="en-GB" sz="2400" dirty="0" smtClean="0"/>
              <a:t>Paget’s disease</a:t>
            </a:r>
          </a:p>
          <a:p>
            <a:pPr marL="609600" indent="-609600">
              <a:lnSpc>
                <a:spcPct val="80000"/>
              </a:lnSpc>
              <a:defRPr/>
            </a:pPr>
            <a:r>
              <a:rPr lang="en-GB" sz="2400" dirty="0" err="1" smtClean="0"/>
              <a:t>beri</a:t>
            </a:r>
            <a:r>
              <a:rPr lang="en-GB" sz="2400" dirty="0" smtClean="0"/>
              <a:t>-</a:t>
            </a:r>
            <a:r>
              <a:rPr lang="en-GB" sz="2400" dirty="0" err="1" smtClean="0"/>
              <a:t>beri</a:t>
            </a:r>
            <a:endParaRPr lang="en-GB" sz="2400" dirty="0" smtClean="0"/>
          </a:p>
          <a:p>
            <a:pPr marL="609600" indent="-609600">
              <a:lnSpc>
                <a:spcPct val="80000"/>
              </a:lnSpc>
              <a:defRPr/>
            </a:pPr>
            <a:r>
              <a:rPr lang="en-GB" sz="2400" dirty="0" smtClean="0"/>
              <a:t>systemic to pulmonary shunts</a:t>
            </a:r>
          </a:p>
          <a:p>
            <a:pPr marL="609600" indent="-609600">
              <a:lnSpc>
                <a:spcPct val="80000"/>
              </a:lnSpc>
              <a:buFontTx/>
              <a:buAutoNum type="arabicPeriod"/>
              <a:defRPr/>
            </a:pPr>
            <a:endParaRPr lang="en-GB" sz="2400" dirty="0" smtClean="0"/>
          </a:p>
          <a:p>
            <a:pPr marL="609600" indent="-609600">
              <a:lnSpc>
                <a:spcPct val="80000"/>
              </a:lnSpc>
              <a:buFont typeface="Wingdings" pitchFamily="2" charset="2"/>
              <a:buChar char="ü"/>
              <a:defRPr/>
            </a:pPr>
            <a:r>
              <a:rPr lang="en-GB" sz="2400" dirty="0" smtClean="0"/>
              <a:t>Compromised ventricular filling :</a:t>
            </a:r>
          </a:p>
          <a:p>
            <a:pPr marL="990600" lvl="1" indent="-533400">
              <a:lnSpc>
                <a:spcPct val="80000"/>
              </a:lnSpc>
              <a:buFont typeface="Arial" pitchFamily="34" charset="0"/>
              <a:buChar char="•"/>
              <a:defRPr/>
            </a:pPr>
            <a:r>
              <a:rPr lang="en-GB" sz="2400" dirty="0" smtClean="0"/>
              <a:t>Constrictive </a:t>
            </a:r>
            <a:r>
              <a:rPr lang="en-GB" sz="2400" dirty="0" err="1" smtClean="0"/>
              <a:t>pericarditis</a:t>
            </a:r>
            <a:endParaRPr lang="en-GB" sz="2400" dirty="0" smtClean="0"/>
          </a:p>
          <a:p>
            <a:pPr marL="990600" lvl="1" indent="-533400">
              <a:lnSpc>
                <a:spcPct val="80000"/>
              </a:lnSpc>
              <a:buFont typeface="Arial" pitchFamily="34" charset="0"/>
              <a:buChar char="•"/>
              <a:defRPr/>
            </a:pPr>
            <a:r>
              <a:rPr lang="en-GB" sz="2400" dirty="0" smtClean="0"/>
              <a:t> pericardial </a:t>
            </a:r>
            <a:r>
              <a:rPr lang="en-GB" sz="2400" dirty="0" err="1" smtClean="0"/>
              <a:t>tamponade</a:t>
            </a:r>
            <a:endParaRPr lang="en-GB" sz="2400" dirty="0" smtClean="0"/>
          </a:p>
          <a:p>
            <a:pPr marL="990600" lvl="1" indent="-533400">
              <a:lnSpc>
                <a:spcPct val="80000"/>
              </a:lnSpc>
              <a:buFont typeface="Arial" pitchFamily="34" charset="0"/>
              <a:buChar char="•"/>
              <a:defRPr/>
            </a:pPr>
            <a:r>
              <a:rPr lang="en-GB" sz="2400" dirty="0" smtClean="0"/>
              <a:t>restrictive </a:t>
            </a:r>
            <a:r>
              <a:rPr lang="en-GB" sz="2400" dirty="0" err="1" smtClean="0"/>
              <a:t>cardiomyopathy</a:t>
            </a:r>
            <a:endParaRPr lang="en-GB" sz="2400" dirty="0" smtClean="0"/>
          </a:p>
          <a:p>
            <a:pPr marL="609600" indent="-609600">
              <a:lnSpc>
                <a:spcPct val="80000"/>
              </a:lnSpc>
              <a:buFontTx/>
              <a:buAutoNum type="arabicPeriod"/>
              <a:defRPr/>
            </a:pPr>
            <a:endParaRPr lang="en-GB" sz="2400" dirty="0" smtClean="0"/>
          </a:p>
          <a:p>
            <a:pPr marL="609600" indent="-609600">
              <a:lnSpc>
                <a:spcPct val="80000"/>
              </a:lnSpc>
              <a:buFont typeface="Wingdings" pitchFamily="2" charset="2"/>
              <a:buChar char="ü"/>
              <a:defRPr/>
            </a:pPr>
            <a:r>
              <a:rPr lang="en-GB" sz="2400" dirty="0" smtClean="0"/>
              <a:t>Arrhythmias:</a:t>
            </a:r>
          </a:p>
          <a:p>
            <a:pPr marL="609600" indent="-609600">
              <a:lnSpc>
                <a:spcPct val="80000"/>
              </a:lnSpc>
              <a:defRPr/>
            </a:pPr>
            <a:r>
              <a:rPr lang="en-GB" sz="2400" dirty="0" smtClean="0"/>
              <a:t> </a:t>
            </a:r>
            <a:r>
              <a:rPr lang="en-GB" sz="2400" dirty="0" err="1" smtClean="0"/>
              <a:t>Atrial</a:t>
            </a:r>
            <a:r>
              <a:rPr lang="en-GB" sz="2400" dirty="0" smtClean="0"/>
              <a:t> fibrillation</a:t>
            </a:r>
            <a:endParaRPr lang="en-US" dirty="0" smtClean="0"/>
          </a:p>
          <a:p>
            <a:endParaRPr lang="en-US" dirty="0"/>
          </a:p>
        </p:txBody>
      </p:sp>
      <p:sp>
        <p:nvSpPr>
          <p:cNvPr id="5" name="Date Placeholder 4"/>
          <p:cNvSpPr>
            <a:spLocks noGrp="1"/>
          </p:cNvSpPr>
          <p:nvPr>
            <p:ph type="dt" sz="half" idx="10"/>
          </p:nvPr>
        </p:nvSpPr>
        <p:spPr/>
        <p:txBody>
          <a:bodyPr/>
          <a:lstStyle/>
          <a:p>
            <a:fld id="{79CD9169-DA14-4952-9E1D-6EB4DD796524}" type="datetime1">
              <a:rPr lang="en-US" smtClean="0"/>
              <a:pPr/>
              <a:t>6/22/2017</a:t>
            </a:fld>
            <a:endParaRPr lang="en-US"/>
          </a:p>
        </p:txBody>
      </p:sp>
      <p:sp>
        <p:nvSpPr>
          <p:cNvPr id="6" name="Slide Number Placeholder 5"/>
          <p:cNvSpPr>
            <a:spLocks noGrp="1"/>
          </p:cNvSpPr>
          <p:nvPr>
            <p:ph type="sldNum" sz="quarter" idx="12"/>
          </p:nvPr>
        </p:nvSpPr>
        <p:spPr/>
        <p:txBody>
          <a:bodyPr/>
          <a:lstStyle/>
          <a:p>
            <a:fld id="{A860FB15-BA64-4509-8F3D-4D26D8D1B4B8}"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buFont typeface="Wingdings" pitchFamily="2" charset="2"/>
              <a:buChar char="Ø"/>
            </a:pPr>
            <a:r>
              <a:rPr lang="en-US" sz="2800" dirty="0" smtClean="0"/>
              <a:t>Outline </a:t>
            </a:r>
          </a:p>
          <a:p>
            <a:pPr marL="0" indent="0">
              <a:buNone/>
            </a:pPr>
            <a:endParaRPr lang="en-US" sz="2400" dirty="0" smtClean="0"/>
          </a:p>
          <a:p>
            <a:pPr>
              <a:buFont typeface="Wingdings" pitchFamily="2" charset="2"/>
              <a:buChar char="ü"/>
            </a:pPr>
            <a:r>
              <a:rPr lang="en-US" sz="2400" dirty="0" smtClean="0"/>
              <a:t>Introduction </a:t>
            </a:r>
          </a:p>
          <a:p>
            <a:pPr>
              <a:buFont typeface="Wingdings" pitchFamily="2" charset="2"/>
              <a:buChar char="ü"/>
            </a:pPr>
            <a:endParaRPr lang="en-US" sz="2400" dirty="0" smtClean="0"/>
          </a:p>
          <a:p>
            <a:pPr>
              <a:buFont typeface="Wingdings" pitchFamily="2" charset="2"/>
              <a:buChar char="ü"/>
            </a:pPr>
            <a:r>
              <a:rPr lang="en-US" sz="2400" dirty="0" smtClean="0"/>
              <a:t>Pathophysiology </a:t>
            </a:r>
          </a:p>
          <a:p>
            <a:pPr>
              <a:buFont typeface="Wingdings" pitchFamily="2" charset="2"/>
              <a:buChar char="ü"/>
            </a:pPr>
            <a:endParaRPr lang="en-US" sz="2400" dirty="0" smtClean="0"/>
          </a:p>
          <a:p>
            <a:pPr>
              <a:buFont typeface="Wingdings" pitchFamily="2" charset="2"/>
              <a:buChar char="ü"/>
            </a:pPr>
            <a:r>
              <a:rPr lang="en-US" sz="2400" dirty="0" smtClean="0"/>
              <a:t>Etiology </a:t>
            </a:r>
          </a:p>
          <a:p>
            <a:pPr>
              <a:buFont typeface="Wingdings" pitchFamily="2" charset="2"/>
              <a:buChar char="ü"/>
            </a:pPr>
            <a:endParaRPr lang="en-US" sz="2400" dirty="0" smtClean="0"/>
          </a:p>
          <a:p>
            <a:pPr>
              <a:buFont typeface="Wingdings" pitchFamily="2" charset="2"/>
              <a:buChar char="ü"/>
            </a:pPr>
            <a:r>
              <a:rPr lang="en-US" sz="2400" dirty="0" smtClean="0"/>
              <a:t>Clinical manifestations </a:t>
            </a:r>
          </a:p>
          <a:p>
            <a:pPr>
              <a:buFont typeface="Wingdings" pitchFamily="2" charset="2"/>
              <a:buChar char="ü"/>
            </a:pPr>
            <a:endParaRPr lang="en-US" sz="2400" dirty="0" smtClean="0"/>
          </a:p>
          <a:p>
            <a:pPr>
              <a:buFont typeface="Wingdings" pitchFamily="2" charset="2"/>
              <a:buChar char="ü"/>
            </a:pPr>
            <a:r>
              <a:rPr lang="en-US" sz="2400" dirty="0" smtClean="0"/>
              <a:t>Management  </a:t>
            </a:r>
            <a:endParaRPr lang="en-US" sz="2400" dirty="0"/>
          </a:p>
        </p:txBody>
      </p:sp>
      <p:sp>
        <p:nvSpPr>
          <p:cNvPr id="4" name="Date Placeholder 3"/>
          <p:cNvSpPr>
            <a:spLocks noGrp="1"/>
          </p:cNvSpPr>
          <p:nvPr>
            <p:ph type="dt" sz="half" idx="10"/>
          </p:nvPr>
        </p:nvSpPr>
        <p:spPr/>
        <p:txBody>
          <a:bodyPr/>
          <a:lstStyle/>
          <a:p>
            <a:fld id="{90BA857F-6501-4C23-9F26-32D74E1E6912}"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62500" lnSpcReduction="20000"/>
          </a:bodyPr>
          <a:lstStyle/>
          <a:p>
            <a:pPr marL="274320" indent="-274320">
              <a:buFont typeface="Wingdings" pitchFamily="2" charset="2"/>
              <a:buChar char="Ø"/>
              <a:defRPr/>
            </a:pPr>
            <a:r>
              <a:rPr lang="en-US" dirty="0" smtClean="0"/>
              <a:t>CARDIAC:</a:t>
            </a:r>
          </a:p>
          <a:p>
            <a:pPr marL="274320" indent="-274320">
              <a:buFont typeface="Wingdings" pitchFamily="2" charset="2"/>
              <a:buChar char="ü"/>
              <a:defRPr/>
            </a:pPr>
            <a:r>
              <a:rPr lang="en-US" dirty="0" smtClean="0"/>
              <a:t>    </a:t>
            </a:r>
            <a:r>
              <a:rPr lang="en-US" sz="2600" dirty="0" smtClean="0"/>
              <a:t>Congenital:</a:t>
            </a:r>
          </a:p>
          <a:p>
            <a:pPr marL="274320" indent="-274320">
              <a:defRPr/>
            </a:pPr>
            <a:r>
              <a:rPr lang="en-US" sz="2600" dirty="0" smtClean="0"/>
              <a:t> cyanotic R-L shunts </a:t>
            </a:r>
          </a:p>
          <a:p>
            <a:pPr marL="274320" indent="-274320">
              <a:defRPr/>
            </a:pPr>
            <a:r>
              <a:rPr lang="en-US" sz="2600" dirty="0" smtClean="0"/>
              <a:t> </a:t>
            </a:r>
            <a:r>
              <a:rPr lang="en-US" sz="2600" dirty="0" err="1" smtClean="0"/>
              <a:t>acyanotic</a:t>
            </a:r>
            <a:r>
              <a:rPr lang="en-US" sz="2600" dirty="0" smtClean="0"/>
              <a:t>  L-R shunts</a:t>
            </a:r>
          </a:p>
          <a:p>
            <a:pPr marL="274320" indent="-274320">
              <a:buFont typeface="Wingdings" pitchFamily="2" charset="2"/>
              <a:buChar char="ü"/>
              <a:defRPr/>
            </a:pPr>
            <a:endParaRPr lang="en-US" sz="2600" dirty="0" smtClean="0"/>
          </a:p>
          <a:p>
            <a:pPr marL="274320" indent="-274320">
              <a:buFont typeface="Wingdings" pitchFamily="2" charset="2"/>
              <a:buChar char="ü"/>
              <a:defRPr/>
            </a:pPr>
            <a:r>
              <a:rPr lang="en-US" sz="2600" dirty="0" smtClean="0"/>
              <a:t> Acquired:</a:t>
            </a:r>
          </a:p>
          <a:p>
            <a:pPr marL="274320" indent="-274320">
              <a:defRPr/>
            </a:pPr>
            <a:r>
              <a:rPr lang="en-US" sz="2600" dirty="0" smtClean="0"/>
              <a:t>Inflammatory; RF, IE, </a:t>
            </a:r>
            <a:r>
              <a:rPr lang="en-US" sz="2600" dirty="0" err="1" smtClean="0"/>
              <a:t>myocarditis</a:t>
            </a:r>
            <a:r>
              <a:rPr lang="en-US" sz="2600" dirty="0" smtClean="0"/>
              <a:t>, </a:t>
            </a:r>
            <a:r>
              <a:rPr lang="en-US" sz="2600" dirty="0" err="1" smtClean="0"/>
              <a:t>pericarditis</a:t>
            </a:r>
            <a:endParaRPr lang="en-US" sz="2600" dirty="0" smtClean="0"/>
          </a:p>
          <a:p>
            <a:pPr marL="274320" indent="-274320">
              <a:defRPr/>
            </a:pPr>
            <a:r>
              <a:rPr lang="en-US" sz="2600" dirty="0" smtClean="0"/>
              <a:t> </a:t>
            </a:r>
            <a:r>
              <a:rPr lang="en-US" sz="2600" dirty="0" err="1" smtClean="0"/>
              <a:t>Cardiomyopathies</a:t>
            </a:r>
            <a:endParaRPr lang="en-US" sz="2600" dirty="0" smtClean="0"/>
          </a:p>
          <a:p>
            <a:pPr marL="274320" indent="-274320">
              <a:defRPr/>
            </a:pPr>
            <a:r>
              <a:rPr lang="en-US" sz="2600" dirty="0" smtClean="0"/>
              <a:t> </a:t>
            </a:r>
            <a:r>
              <a:rPr lang="en-US" sz="2600" dirty="0" err="1" smtClean="0"/>
              <a:t>Tachyarrhythmias</a:t>
            </a:r>
            <a:endParaRPr lang="en-US" sz="2600" dirty="0" smtClean="0"/>
          </a:p>
          <a:p>
            <a:pPr marL="274320" indent="-274320">
              <a:buNone/>
              <a:defRPr/>
            </a:pPr>
            <a:endParaRPr lang="en-US" sz="2600" dirty="0" smtClean="0"/>
          </a:p>
          <a:p>
            <a:pPr marL="274320" indent="-274320">
              <a:buFont typeface="Wingdings" pitchFamily="2" charset="2"/>
              <a:buChar char="Ø"/>
              <a:defRPr/>
            </a:pPr>
            <a:r>
              <a:rPr lang="en-US" sz="2600" dirty="0" smtClean="0"/>
              <a:t> NON-CARDIAC:</a:t>
            </a:r>
          </a:p>
          <a:p>
            <a:pPr marL="274320" indent="-274320">
              <a:buFont typeface="Wingdings" pitchFamily="2" charset="2"/>
              <a:buChar char="ü"/>
              <a:defRPr/>
            </a:pPr>
            <a:r>
              <a:rPr lang="en-US" sz="2600" dirty="0" smtClean="0"/>
              <a:t> </a:t>
            </a:r>
            <a:r>
              <a:rPr lang="en-US" sz="2600" dirty="0" err="1" smtClean="0"/>
              <a:t>Haematologic</a:t>
            </a:r>
            <a:r>
              <a:rPr lang="en-US" sz="2600" dirty="0" smtClean="0"/>
              <a:t>: chronic </a:t>
            </a:r>
            <a:r>
              <a:rPr lang="en-US" sz="2600" dirty="0" err="1" smtClean="0"/>
              <a:t>aneamia</a:t>
            </a:r>
            <a:r>
              <a:rPr lang="en-US" sz="2600" dirty="0" smtClean="0"/>
              <a:t>, </a:t>
            </a:r>
            <a:r>
              <a:rPr lang="en-US" sz="2600" dirty="0" err="1" smtClean="0"/>
              <a:t>polycythaemia</a:t>
            </a:r>
            <a:r>
              <a:rPr lang="en-US" sz="2600" dirty="0" smtClean="0"/>
              <a:t>, </a:t>
            </a:r>
            <a:r>
              <a:rPr lang="en-US" sz="2600" dirty="0" err="1" smtClean="0"/>
              <a:t>aneamic</a:t>
            </a:r>
            <a:r>
              <a:rPr lang="en-US" sz="2600" dirty="0" smtClean="0"/>
              <a:t> HF</a:t>
            </a:r>
          </a:p>
          <a:p>
            <a:pPr marL="274320" indent="-274320">
              <a:buFont typeface="Wingdings" pitchFamily="2" charset="2"/>
              <a:buChar char="ü"/>
              <a:defRPr/>
            </a:pPr>
            <a:endParaRPr lang="en-US" sz="2600" dirty="0" smtClean="0"/>
          </a:p>
          <a:p>
            <a:pPr marL="274320" indent="-274320">
              <a:buFont typeface="Wingdings" pitchFamily="2" charset="2"/>
              <a:buChar char="ü"/>
              <a:defRPr/>
            </a:pPr>
            <a:r>
              <a:rPr lang="en-US" sz="2600" dirty="0" smtClean="0"/>
              <a:t>Respiratory: ARLI, </a:t>
            </a:r>
            <a:r>
              <a:rPr lang="en-US" sz="2600" dirty="0" err="1" smtClean="0"/>
              <a:t>Cor</a:t>
            </a:r>
            <a:r>
              <a:rPr lang="en-US" sz="2600" dirty="0" smtClean="0"/>
              <a:t> </a:t>
            </a:r>
            <a:r>
              <a:rPr lang="en-US" sz="2600" dirty="0" err="1" smtClean="0"/>
              <a:t>pulmonale</a:t>
            </a:r>
            <a:endParaRPr lang="en-US" sz="2600" dirty="0" smtClean="0"/>
          </a:p>
          <a:p>
            <a:pPr marL="274320" indent="-274320">
              <a:buNone/>
              <a:defRPr/>
            </a:pPr>
            <a:endParaRPr lang="en-US" sz="2600" dirty="0" smtClean="0"/>
          </a:p>
          <a:p>
            <a:pPr marL="274320" indent="-274320">
              <a:buFont typeface="Wingdings" pitchFamily="2" charset="2"/>
              <a:buChar char="ü"/>
              <a:defRPr/>
            </a:pPr>
            <a:r>
              <a:rPr lang="en-US" sz="2600" dirty="0" smtClean="0"/>
              <a:t>Metabolic: Hypoxia, </a:t>
            </a:r>
            <a:r>
              <a:rPr lang="en-US" sz="2600" dirty="0" err="1" smtClean="0"/>
              <a:t>hypoglycaemia</a:t>
            </a:r>
            <a:r>
              <a:rPr lang="en-US" sz="2600" dirty="0" smtClean="0"/>
              <a:t>, metabolic acidosis,  </a:t>
            </a:r>
            <a:r>
              <a:rPr lang="en-US" sz="2600" dirty="0" err="1" smtClean="0"/>
              <a:t>hypercapnia</a:t>
            </a:r>
            <a:endParaRPr lang="en-US" sz="2600" dirty="0" smtClean="0"/>
          </a:p>
          <a:p>
            <a:pPr marL="274320" indent="-274320">
              <a:buFont typeface="Wingdings" pitchFamily="2" charset="2"/>
              <a:buChar char="ü"/>
              <a:defRPr/>
            </a:pPr>
            <a:endParaRPr lang="en-US" sz="2600" dirty="0" smtClean="0"/>
          </a:p>
          <a:p>
            <a:pPr marL="274320" indent="-274320">
              <a:buFont typeface="Wingdings" pitchFamily="2" charset="2"/>
              <a:buChar char="ü"/>
              <a:defRPr/>
            </a:pPr>
            <a:r>
              <a:rPr lang="en-US" sz="2600" dirty="0" smtClean="0"/>
              <a:t> Renal: AGN, CRF</a:t>
            </a:r>
          </a:p>
          <a:p>
            <a:pPr marL="274320" indent="-274320">
              <a:buFont typeface="Wingdings" pitchFamily="2" charset="2"/>
              <a:buChar char="ü"/>
              <a:defRPr/>
            </a:pPr>
            <a:endParaRPr lang="en-US" sz="2600" dirty="0" smtClean="0"/>
          </a:p>
          <a:p>
            <a:pPr marL="274320" indent="-274320">
              <a:buFont typeface="Wingdings" pitchFamily="2" charset="2"/>
              <a:buChar char="ü"/>
              <a:defRPr/>
            </a:pPr>
            <a:r>
              <a:rPr lang="en-US" sz="2600" dirty="0" smtClean="0"/>
              <a:t>CNS: coma, Intracranial masses, Cerebral malaria</a:t>
            </a:r>
          </a:p>
          <a:p>
            <a:pPr marL="274320" indent="-274320">
              <a:buFont typeface="Wingdings" pitchFamily="2" charset="2"/>
              <a:buChar char="ü"/>
              <a:defRPr/>
            </a:pPr>
            <a:endParaRPr lang="en-US" sz="2600" dirty="0" smtClean="0"/>
          </a:p>
          <a:p>
            <a:pPr marL="274320" indent="-274320">
              <a:buFont typeface="Wingdings" pitchFamily="2" charset="2"/>
              <a:buChar char="ü"/>
              <a:defRPr/>
            </a:pPr>
            <a:r>
              <a:rPr lang="en-US" sz="2600" dirty="0" smtClean="0"/>
              <a:t>Miscellaneous: </a:t>
            </a:r>
            <a:r>
              <a:rPr lang="en-US" sz="2600" dirty="0" err="1" smtClean="0"/>
              <a:t>septicaemia</a:t>
            </a:r>
            <a:r>
              <a:rPr lang="en-US" sz="2600" dirty="0" smtClean="0"/>
              <a:t>, over transfusion</a:t>
            </a:r>
            <a:endParaRPr lang="en-US" sz="2600" dirty="0"/>
          </a:p>
        </p:txBody>
      </p:sp>
      <p:sp>
        <p:nvSpPr>
          <p:cNvPr id="4" name="Date Placeholder 3"/>
          <p:cNvSpPr>
            <a:spLocks noGrp="1"/>
          </p:cNvSpPr>
          <p:nvPr>
            <p:ph type="dt" sz="half" idx="10"/>
          </p:nvPr>
        </p:nvSpPr>
        <p:spPr/>
        <p:txBody>
          <a:bodyPr/>
          <a:lstStyle/>
          <a:p>
            <a:fld id="{7DF5EDFF-79F0-4E08-BBF1-7020229B7CE9}"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lnSpc>
                <a:spcPct val="90000"/>
              </a:lnSpc>
            </a:pPr>
            <a:r>
              <a:rPr lang="en-GB" sz="2400" dirty="0" smtClean="0"/>
              <a:t>Blood tests</a:t>
            </a:r>
          </a:p>
          <a:p>
            <a:pPr lvl="1">
              <a:lnSpc>
                <a:spcPct val="90000"/>
              </a:lnSpc>
            </a:pPr>
            <a:r>
              <a:rPr lang="en-GB" sz="2000" dirty="0" smtClean="0"/>
              <a:t>FBC, ESR, C-RP, U/E, LFTs</a:t>
            </a:r>
          </a:p>
          <a:p>
            <a:pPr lvl="1">
              <a:lnSpc>
                <a:spcPct val="90000"/>
              </a:lnSpc>
            </a:pPr>
            <a:r>
              <a:rPr lang="en-GB" sz="2000" dirty="0" smtClean="0"/>
              <a:t>Cardiac enzymes( CK-MB or </a:t>
            </a:r>
            <a:r>
              <a:rPr lang="en-GB" sz="2000" dirty="0" err="1" smtClean="0"/>
              <a:t>Troponin</a:t>
            </a:r>
            <a:r>
              <a:rPr lang="en-GB" sz="2000" dirty="0" smtClean="0"/>
              <a:t> T )(when relevant), </a:t>
            </a:r>
          </a:p>
          <a:p>
            <a:pPr lvl="1">
              <a:lnSpc>
                <a:spcPct val="90000"/>
              </a:lnSpc>
            </a:pPr>
            <a:r>
              <a:rPr lang="en-GB" sz="2000" dirty="0" smtClean="0"/>
              <a:t>thyroid function</a:t>
            </a:r>
          </a:p>
          <a:p>
            <a:pPr lvl="1">
              <a:lnSpc>
                <a:spcPct val="90000"/>
              </a:lnSpc>
            </a:pPr>
            <a:r>
              <a:rPr lang="en-GB" sz="2000" dirty="0" smtClean="0"/>
              <a:t>ABGs </a:t>
            </a:r>
            <a:endParaRPr lang="en-US" dirty="0" smtClean="0"/>
          </a:p>
          <a:p>
            <a:pPr>
              <a:lnSpc>
                <a:spcPct val="80000"/>
              </a:lnSpc>
            </a:pPr>
            <a:endParaRPr lang="en-GB" sz="2000" dirty="0" smtClean="0"/>
          </a:p>
          <a:p>
            <a:pPr>
              <a:lnSpc>
                <a:spcPct val="80000"/>
              </a:lnSpc>
            </a:pPr>
            <a:r>
              <a:rPr lang="en-GB" sz="2000" dirty="0" smtClean="0"/>
              <a:t>Chest X-ray</a:t>
            </a:r>
          </a:p>
          <a:p>
            <a:pPr lvl="1">
              <a:lnSpc>
                <a:spcPct val="80000"/>
              </a:lnSpc>
              <a:buFontTx/>
              <a:buChar char="•"/>
            </a:pPr>
            <a:r>
              <a:rPr lang="en-GB" sz="1800" dirty="0" smtClean="0"/>
              <a:t>Cardiac size</a:t>
            </a:r>
          </a:p>
          <a:p>
            <a:pPr lvl="1">
              <a:lnSpc>
                <a:spcPct val="80000"/>
              </a:lnSpc>
              <a:buFontTx/>
              <a:buChar char="•"/>
            </a:pPr>
            <a:r>
              <a:rPr lang="en-GB" sz="1800" dirty="0" smtClean="0"/>
              <a:t>Evidence of pleural effusion or fluid in the fissures</a:t>
            </a:r>
          </a:p>
          <a:p>
            <a:pPr lvl="1">
              <a:lnSpc>
                <a:spcPct val="80000"/>
              </a:lnSpc>
              <a:buFontTx/>
              <a:buChar char="•"/>
            </a:pPr>
            <a:r>
              <a:rPr lang="en-GB" sz="1800" dirty="0" err="1" smtClean="0"/>
              <a:t>Kerley</a:t>
            </a:r>
            <a:r>
              <a:rPr lang="en-GB" sz="1800" dirty="0" smtClean="0"/>
              <a:t> B lines – pulmonary venous pressure &gt; 20 mmHg</a:t>
            </a:r>
          </a:p>
          <a:p>
            <a:pPr lvl="1">
              <a:lnSpc>
                <a:spcPct val="80000"/>
              </a:lnSpc>
              <a:buFontTx/>
              <a:buChar char="•"/>
            </a:pPr>
            <a:r>
              <a:rPr lang="en-GB" sz="1800" dirty="0" smtClean="0"/>
              <a:t>Pulmonary oedema – pulmonary venous pressure &gt; 25 mmHg</a:t>
            </a:r>
          </a:p>
          <a:p>
            <a:pPr>
              <a:lnSpc>
                <a:spcPct val="80000"/>
              </a:lnSpc>
            </a:pPr>
            <a:endParaRPr lang="en-GB" sz="2000" dirty="0" smtClean="0"/>
          </a:p>
          <a:p>
            <a:pPr>
              <a:lnSpc>
                <a:spcPct val="80000"/>
              </a:lnSpc>
            </a:pPr>
            <a:r>
              <a:rPr lang="en-GB" sz="2000" dirty="0" smtClean="0"/>
              <a:t>Electrocardiogram</a:t>
            </a:r>
          </a:p>
          <a:p>
            <a:pPr lvl="1">
              <a:lnSpc>
                <a:spcPct val="80000"/>
              </a:lnSpc>
            </a:pPr>
            <a:r>
              <a:rPr lang="en-GB" sz="1800" dirty="0" smtClean="0"/>
              <a:t>Evidence of </a:t>
            </a:r>
            <a:r>
              <a:rPr lang="en-GB" sz="1800" dirty="0" err="1" smtClean="0"/>
              <a:t>ischaemia</a:t>
            </a:r>
            <a:r>
              <a:rPr lang="en-GB" sz="1800" dirty="0" smtClean="0"/>
              <a:t>, changes of hypertension, or arrhythmia</a:t>
            </a:r>
            <a:endParaRPr lang="en-GB" sz="2000" dirty="0" smtClean="0"/>
          </a:p>
        </p:txBody>
      </p:sp>
      <p:sp>
        <p:nvSpPr>
          <p:cNvPr id="4" name="Date Placeholder 3"/>
          <p:cNvSpPr>
            <a:spLocks noGrp="1"/>
          </p:cNvSpPr>
          <p:nvPr>
            <p:ph type="dt" sz="half" idx="10"/>
          </p:nvPr>
        </p:nvSpPr>
        <p:spPr/>
        <p:txBody>
          <a:bodyPr/>
          <a:lstStyle/>
          <a:p>
            <a:fld id="{D095429A-8CBB-4907-9070-4ED333CE8577}"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endParaRPr lang="en-US" smtClean="0"/>
          </a:p>
        </p:txBody>
      </p:sp>
      <p:sp>
        <p:nvSpPr>
          <p:cNvPr id="18435" name="Rectangle 3"/>
          <p:cNvSpPr>
            <a:spLocks noGrp="1" noChangeArrowheads="1"/>
          </p:cNvSpPr>
          <p:nvPr>
            <p:ph type="body" idx="1"/>
          </p:nvPr>
        </p:nvSpPr>
        <p:spPr/>
        <p:txBody>
          <a:bodyPr/>
          <a:lstStyle/>
          <a:p>
            <a:pPr eaLnBrk="1" hangingPunct="1"/>
            <a:endParaRPr lang="en-US" smtClean="0"/>
          </a:p>
        </p:txBody>
      </p:sp>
      <p:pic>
        <p:nvPicPr>
          <p:cNvPr id="18436" name="Picture 4" descr="rad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68313" y="-30163"/>
            <a:ext cx="8496300" cy="69183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907097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lnSpc>
                <a:spcPct val="80000"/>
              </a:lnSpc>
              <a:buFont typeface="Wingdings" pitchFamily="2" charset="2"/>
              <a:buChar char="ü"/>
            </a:pPr>
            <a:r>
              <a:rPr lang="en-GB" sz="2800" dirty="0" smtClean="0"/>
              <a:t>Echocardiogram</a:t>
            </a:r>
          </a:p>
          <a:p>
            <a:pPr>
              <a:lnSpc>
                <a:spcPct val="80000"/>
              </a:lnSpc>
            </a:pPr>
            <a:r>
              <a:rPr lang="en-GB" sz="2400" dirty="0" smtClean="0"/>
              <a:t>Ventricular movement</a:t>
            </a:r>
          </a:p>
          <a:p>
            <a:pPr>
              <a:lnSpc>
                <a:spcPct val="80000"/>
              </a:lnSpc>
            </a:pPr>
            <a:endParaRPr lang="en-GB" sz="2400" dirty="0" smtClean="0"/>
          </a:p>
          <a:p>
            <a:pPr>
              <a:lnSpc>
                <a:spcPct val="80000"/>
              </a:lnSpc>
            </a:pPr>
            <a:r>
              <a:rPr lang="en-GB" sz="2400" dirty="0" err="1" smtClean="0"/>
              <a:t>Valvular</a:t>
            </a:r>
            <a:r>
              <a:rPr lang="en-GB" sz="2400" dirty="0" smtClean="0"/>
              <a:t> abnormalities</a:t>
            </a:r>
          </a:p>
          <a:p>
            <a:pPr>
              <a:lnSpc>
                <a:spcPct val="80000"/>
              </a:lnSpc>
            </a:pPr>
            <a:endParaRPr lang="en-GB" sz="2400" dirty="0" smtClean="0"/>
          </a:p>
          <a:p>
            <a:pPr>
              <a:lnSpc>
                <a:spcPct val="80000"/>
              </a:lnSpc>
            </a:pPr>
            <a:r>
              <a:rPr lang="en-GB" sz="2400" dirty="0" smtClean="0"/>
              <a:t>Evidence of myocardial infiltration (</a:t>
            </a:r>
            <a:r>
              <a:rPr lang="en-GB" sz="2400" dirty="0" err="1" smtClean="0"/>
              <a:t>amyloid</a:t>
            </a:r>
            <a:r>
              <a:rPr lang="en-GB" sz="2400" dirty="0" smtClean="0"/>
              <a:t>, EMF etc)</a:t>
            </a:r>
          </a:p>
          <a:p>
            <a:pPr>
              <a:lnSpc>
                <a:spcPct val="80000"/>
              </a:lnSpc>
            </a:pPr>
            <a:endParaRPr lang="en-GB" sz="2400" dirty="0" smtClean="0"/>
          </a:p>
          <a:p>
            <a:pPr>
              <a:lnSpc>
                <a:spcPct val="80000"/>
              </a:lnSpc>
            </a:pPr>
            <a:r>
              <a:rPr lang="en-GB" sz="2400" dirty="0" smtClean="0"/>
              <a:t>Tumours or thrombi</a:t>
            </a:r>
          </a:p>
          <a:p>
            <a:pPr>
              <a:lnSpc>
                <a:spcPct val="80000"/>
              </a:lnSpc>
            </a:pPr>
            <a:endParaRPr lang="en-GB" sz="2400" dirty="0" smtClean="0"/>
          </a:p>
          <a:p>
            <a:pPr>
              <a:lnSpc>
                <a:spcPct val="80000"/>
              </a:lnSpc>
            </a:pPr>
            <a:r>
              <a:rPr lang="en-GB" sz="2400" dirty="0" smtClean="0"/>
              <a:t>Measurement of ejection fraction</a:t>
            </a:r>
          </a:p>
          <a:p>
            <a:pPr>
              <a:lnSpc>
                <a:spcPct val="80000"/>
              </a:lnSpc>
              <a:buFont typeface="Wingdings" pitchFamily="2" charset="2"/>
              <a:buChar char="ü"/>
            </a:pPr>
            <a:endParaRPr lang="en-GB" sz="2800" dirty="0" smtClean="0"/>
          </a:p>
          <a:p>
            <a:pPr>
              <a:lnSpc>
                <a:spcPct val="80000"/>
              </a:lnSpc>
              <a:buFont typeface="Wingdings" pitchFamily="2" charset="2"/>
              <a:buChar char="ü"/>
            </a:pPr>
            <a:r>
              <a:rPr lang="en-GB" sz="2800" dirty="0" smtClean="0"/>
              <a:t>Doppler studies </a:t>
            </a:r>
            <a:r>
              <a:rPr lang="en-GB" sz="2400" dirty="0" smtClean="0"/>
              <a:t>(evidence of regurgitation and magnitude of gradients across </a:t>
            </a:r>
            <a:r>
              <a:rPr lang="en-GB" sz="2400" dirty="0" err="1" smtClean="0"/>
              <a:t>stenosed</a:t>
            </a:r>
            <a:r>
              <a:rPr lang="en-GB" sz="2400" dirty="0" smtClean="0"/>
              <a:t> valves)</a:t>
            </a:r>
          </a:p>
          <a:p>
            <a:pPr>
              <a:lnSpc>
                <a:spcPct val="80000"/>
              </a:lnSpc>
              <a:buFont typeface="Wingdings" pitchFamily="2" charset="2"/>
              <a:buChar char="ü"/>
            </a:pPr>
            <a:endParaRPr lang="en-GB" sz="2400" dirty="0" smtClean="0"/>
          </a:p>
          <a:p>
            <a:pPr>
              <a:lnSpc>
                <a:spcPct val="80000"/>
              </a:lnSpc>
              <a:buFont typeface="Wingdings" pitchFamily="2" charset="2"/>
              <a:buChar char="ü"/>
            </a:pPr>
            <a:r>
              <a:rPr lang="en-GB" sz="2400" dirty="0" smtClean="0"/>
              <a:t>Cardiac catheterization</a:t>
            </a:r>
          </a:p>
          <a:p>
            <a:pPr>
              <a:lnSpc>
                <a:spcPct val="80000"/>
              </a:lnSpc>
              <a:buNone/>
            </a:pPr>
            <a:endParaRPr lang="en-GB" sz="2400" dirty="0" smtClean="0"/>
          </a:p>
          <a:p>
            <a:endParaRPr lang="en-US" dirty="0"/>
          </a:p>
        </p:txBody>
      </p:sp>
      <p:sp>
        <p:nvSpPr>
          <p:cNvPr id="4" name="Date Placeholder 3"/>
          <p:cNvSpPr>
            <a:spLocks noGrp="1"/>
          </p:cNvSpPr>
          <p:nvPr>
            <p:ph type="dt" sz="half" idx="10"/>
          </p:nvPr>
        </p:nvSpPr>
        <p:spPr/>
        <p:txBody>
          <a:bodyPr/>
          <a:lstStyle/>
          <a:p>
            <a:fld id="{700634AD-B6B3-4739-93B5-6D6F2EB58B61}"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a:bodyPr>
          <a:lstStyle/>
          <a:p>
            <a:pPr>
              <a:buFont typeface="Wingdings" pitchFamily="2" charset="2"/>
              <a:buChar char="ü"/>
            </a:pPr>
            <a:r>
              <a:rPr lang="en-US" sz="3600" dirty="0" smtClean="0"/>
              <a:t>Treatment. </a:t>
            </a:r>
          </a:p>
          <a:p>
            <a:r>
              <a:rPr lang="en-US" sz="2400" dirty="0" smtClean="0"/>
              <a:t>The underlying cause of cardiac failure must be removed </a:t>
            </a:r>
          </a:p>
          <a:p>
            <a:r>
              <a:rPr lang="en-US" sz="2400" dirty="0" smtClean="0"/>
              <a:t>Congenital cardiac anomaly amenable to surgery </a:t>
            </a:r>
          </a:p>
          <a:p>
            <a:r>
              <a:rPr lang="en-US" sz="2400" dirty="0" smtClean="0"/>
              <a:t>Medical treatment is indicated to prepare the patient for operation </a:t>
            </a:r>
          </a:p>
          <a:p>
            <a:r>
              <a:rPr lang="en-US" sz="2400" dirty="0" err="1" smtClean="0"/>
              <a:t>Cardiomyopathy</a:t>
            </a:r>
            <a:r>
              <a:rPr lang="en-US" sz="2400" dirty="0" smtClean="0"/>
              <a:t>, medical management provides temporary relief from symptoms </a:t>
            </a:r>
          </a:p>
          <a:p>
            <a:endParaRPr lang="en-US" sz="2600" b="1" dirty="0" smtClean="0"/>
          </a:p>
          <a:p>
            <a:pPr>
              <a:buFont typeface="Wingdings" pitchFamily="2" charset="2"/>
              <a:buChar char="ü"/>
            </a:pPr>
            <a:r>
              <a:rPr lang="en-US" sz="2800" dirty="0" smtClean="0"/>
              <a:t>General</a:t>
            </a:r>
            <a:r>
              <a:rPr lang="en-US" sz="2800" b="1" dirty="0" smtClean="0"/>
              <a:t> </a:t>
            </a:r>
            <a:r>
              <a:rPr lang="en-US" sz="2800" dirty="0" smtClean="0"/>
              <a:t>Measures</a:t>
            </a:r>
            <a:endParaRPr lang="en-US" sz="2800" b="1" dirty="0" smtClean="0"/>
          </a:p>
          <a:p>
            <a:r>
              <a:rPr lang="en-US" sz="2400" dirty="0" smtClean="0"/>
              <a:t>Strict bed rest in extreme cases, - rest and sleep adequately. </a:t>
            </a:r>
          </a:p>
          <a:p>
            <a:r>
              <a:rPr lang="en-US" sz="2400" dirty="0" smtClean="0"/>
              <a:t>sleeping in a semi-upright position </a:t>
            </a:r>
          </a:p>
        </p:txBody>
      </p:sp>
      <p:sp>
        <p:nvSpPr>
          <p:cNvPr id="4" name="Date Placeholder 3"/>
          <p:cNvSpPr>
            <a:spLocks noGrp="1"/>
          </p:cNvSpPr>
          <p:nvPr>
            <p:ph type="dt" sz="half" idx="10"/>
          </p:nvPr>
        </p:nvSpPr>
        <p:spPr/>
        <p:txBody>
          <a:bodyPr/>
          <a:lstStyle/>
          <a:p>
            <a:fld id="{7531A416-7E85-4BE4-B892-138EAD828737}"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324600"/>
          </a:xfrm>
        </p:spPr>
        <p:txBody>
          <a:bodyPr>
            <a:normAutofit/>
          </a:bodyPr>
          <a:lstStyle/>
          <a:p>
            <a:pPr>
              <a:buFont typeface="Wingdings" pitchFamily="2" charset="2"/>
              <a:buChar char="ü"/>
            </a:pPr>
            <a:r>
              <a:rPr lang="en-US" sz="3000" dirty="0" smtClean="0"/>
              <a:t>Diet</a:t>
            </a:r>
            <a:endParaRPr lang="en-US" sz="3000" b="1" dirty="0" smtClean="0"/>
          </a:p>
          <a:p>
            <a:r>
              <a:rPr lang="en-US" sz="2400" dirty="0" smtClean="0"/>
              <a:t>Increasing daily calories </a:t>
            </a:r>
          </a:p>
          <a:p>
            <a:r>
              <a:rPr lang="en-US" sz="2400" dirty="0" smtClean="0"/>
              <a:t>Ineffective sucking because of extreme fatigue, rapid respirations, and generalized weakness. </a:t>
            </a:r>
          </a:p>
          <a:p>
            <a:r>
              <a:rPr lang="en-US" sz="2400" dirty="0" err="1" smtClean="0"/>
              <a:t>nasogastric</a:t>
            </a:r>
            <a:r>
              <a:rPr lang="en-US" sz="2400" dirty="0" smtClean="0"/>
              <a:t> feedings </a:t>
            </a:r>
          </a:p>
          <a:p>
            <a:r>
              <a:rPr lang="en-US" sz="2400" dirty="0" err="1" smtClean="0"/>
              <a:t>gastroesophageal</a:t>
            </a:r>
            <a:r>
              <a:rPr lang="en-US" sz="2400" dirty="0" smtClean="0"/>
              <a:t> reflux ,continuous drip </a:t>
            </a:r>
            <a:r>
              <a:rPr lang="en-US" sz="2400" dirty="0" err="1" smtClean="0"/>
              <a:t>nasogastric</a:t>
            </a:r>
            <a:r>
              <a:rPr lang="en-US" sz="2400" dirty="0" smtClean="0"/>
              <a:t> feedings at night, </a:t>
            </a:r>
            <a:r>
              <a:rPr lang="en-US" sz="2400" dirty="0" err="1" smtClean="0"/>
              <a:t>Nissen's</a:t>
            </a:r>
            <a:r>
              <a:rPr lang="en-US" sz="2400" dirty="0" smtClean="0"/>
              <a:t> </a:t>
            </a:r>
            <a:r>
              <a:rPr lang="en-US" sz="2400" dirty="0" err="1" smtClean="0"/>
              <a:t>fundoplication</a:t>
            </a:r>
            <a:r>
              <a:rPr lang="en-US" sz="2400" dirty="0" smtClean="0"/>
              <a:t> </a:t>
            </a:r>
          </a:p>
          <a:p>
            <a:endParaRPr lang="en-US" sz="2400" dirty="0" smtClean="0"/>
          </a:p>
          <a:p>
            <a:r>
              <a:rPr lang="en-US" sz="2400" dirty="0" smtClean="0"/>
              <a:t>malnutrition - factor in the decision to undertake earlier surgical intervention in patients who have an operable congenital heart lesion </a:t>
            </a:r>
          </a:p>
          <a:p>
            <a:endParaRPr lang="en-US" sz="2400" dirty="0" smtClean="0"/>
          </a:p>
          <a:p>
            <a:r>
              <a:rPr lang="en-US" sz="2400" dirty="0" smtClean="0"/>
              <a:t>“no added salt” diets</a:t>
            </a:r>
            <a:endParaRPr lang="en-US" sz="2400" dirty="0"/>
          </a:p>
        </p:txBody>
      </p:sp>
      <p:sp>
        <p:nvSpPr>
          <p:cNvPr id="4" name="Date Placeholder 3"/>
          <p:cNvSpPr>
            <a:spLocks noGrp="1"/>
          </p:cNvSpPr>
          <p:nvPr>
            <p:ph type="dt" sz="half" idx="10"/>
          </p:nvPr>
        </p:nvSpPr>
        <p:spPr/>
        <p:txBody>
          <a:bodyPr/>
          <a:lstStyle/>
          <a:p>
            <a:fld id="{143BE771-913D-436C-A3C2-3A60B6BA89DF}"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324600"/>
          </a:xfrm>
        </p:spPr>
        <p:txBody>
          <a:bodyPr>
            <a:normAutofit/>
          </a:bodyPr>
          <a:lstStyle/>
          <a:p>
            <a:pPr>
              <a:buFont typeface="Wingdings" pitchFamily="2" charset="2"/>
              <a:buChar char="ü"/>
            </a:pPr>
            <a:r>
              <a:rPr lang="en-US" sz="2800" dirty="0" smtClean="0"/>
              <a:t>Diuretics</a:t>
            </a:r>
            <a:endParaRPr lang="en-US" sz="2800" b="1" dirty="0" smtClean="0"/>
          </a:p>
          <a:p>
            <a:r>
              <a:rPr lang="en-US" sz="2400" dirty="0" smtClean="0"/>
              <a:t>They interfere with </a:t>
            </a:r>
            <a:r>
              <a:rPr lang="en-US" sz="2400" dirty="0" err="1" smtClean="0"/>
              <a:t>reabsorption</a:t>
            </a:r>
            <a:r>
              <a:rPr lang="en-US" sz="2400" dirty="0" smtClean="0"/>
              <a:t> of water and sodium by the kidneys, results in the reduction of circulating blood volume and thereby reduces pulmonary fluid overload and ventricular filling pressures. </a:t>
            </a:r>
          </a:p>
          <a:p>
            <a:endParaRPr lang="en-US" sz="2400" dirty="0" smtClean="0"/>
          </a:p>
          <a:p>
            <a:r>
              <a:rPr lang="en-US" sz="2400" dirty="0" err="1" smtClean="0"/>
              <a:t>Furosemide</a:t>
            </a:r>
            <a:r>
              <a:rPr lang="en-US" sz="2400" dirty="0" smtClean="0"/>
              <a:t> - inhibits the </a:t>
            </a:r>
            <a:r>
              <a:rPr lang="en-US" sz="2400" dirty="0" err="1" smtClean="0"/>
              <a:t>reabsorption</a:t>
            </a:r>
            <a:r>
              <a:rPr lang="en-US" sz="2400" dirty="0" smtClean="0"/>
              <a:t> of sodium and chloride in the distal tubules and the loop of </a:t>
            </a:r>
            <a:r>
              <a:rPr lang="en-US" sz="2400" dirty="0" err="1" smtClean="0"/>
              <a:t>Henle</a:t>
            </a:r>
            <a:endParaRPr lang="en-US" sz="2400" dirty="0" smtClean="0"/>
          </a:p>
          <a:p>
            <a:endParaRPr lang="en-US" sz="2400" dirty="0" smtClean="0"/>
          </a:p>
          <a:p>
            <a:r>
              <a:rPr lang="en-US" sz="2400" dirty="0" smtClean="0"/>
              <a:t> IV or IM dose of 1–2 mg/kg</a:t>
            </a:r>
          </a:p>
          <a:p>
            <a:endParaRPr lang="en-US" sz="2400" dirty="0" smtClean="0"/>
          </a:p>
          <a:p>
            <a:r>
              <a:rPr lang="en-US" sz="2400" dirty="0" smtClean="0"/>
              <a:t> First mode of therapy initiated in patients with congestive heart failure</a:t>
            </a:r>
            <a:endParaRPr lang="en-US" sz="2400" dirty="0"/>
          </a:p>
        </p:txBody>
      </p:sp>
      <p:sp>
        <p:nvSpPr>
          <p:cNvPr id="4" name="Date Placeholder 3"/>
          <p:cNvSpPr>
            <a:spLocks noGrp="1"/>
          </p:cNvSpPr>
          <p:nvPr>
            <p:ph type="dt" sz="half" idx="10"/>
          </p:nvPr>
        </p:nvSpPr>
        <p:spPr/>
        <p:txBody>
          <a:bodyPr/>
          <a:lstStyle/>
          <a:p>
            <a:fld id="{2F89CA1A-3C65-4FA9-A582-ABBAE34BB9CA}"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a:lstStyle/>
          <a:p>
            <a:r>
              <a:rPr lang="en-US" sz="2400" dirty="0" smtClean="0"/>
              <a:t>Chronic </a:t>
            </a:r>
            <a:r>
              <a:rPr lang="en-US" sz="2400" dirty="0" err="1" smtClean="0"/>
              <a:t>furosemide</a:t>
            </a:r>
            <a:r>
              <a:rPr lang="en-US" sz="2400" dirty="0" smtClean="0"/>
              <a:t> therapy - dose of 1–4 mg/kg/24 hr given </a:t>
            </a:r>
          </a:p>
          <a:p>
            <a:endParaRPr lang="en-US" sz="2400" dirty="0" smtClean="0"/>
          </a:p>
          <a:p>
            <a:r>
              <a:rPr lang="en-US" sz="2400" dirty="0" smtClean="0"/>
              <a:t>Monitoring of electrolytes -loss of potassium </a:t>
            </a:r>
          </a:p>
          <a:p>
            <a:endParaRPr lang="en-US" sz="2400" dirty="0" smtClean="0"/>
          </a:p>
          <a:p>
            <a:r>
              <a:rPr lang="en-US" sz="2400" dirty="0" smtClean="0"/>
              <a:t>Potassium chloride supplementation is required </a:t>
            </a:r>
          </a:p>
          <a:p>
            <a:pPr>
              <a:buFont typeface="Wingdings" pitchFamily="2" charset="2"/>
              <a:buChar char="ü"/>
            </a:pPr>
            <a:endParaRPr lang="en-US" sz="2800" dirty="0" smtClean="0"/>
          </a:p>
          <a:p>
            <a:pPr>
              <a:buFont typeface="Wingdings" pitchFamily="2" charset="2"/>
              <a:buChar char="ü"/>
            </a:pPr>
            <a:r>
              <a:rPr lang="en-US" sz="2800" dirty="0" err="1" smtClean="0"/>
              <a:t>Spironolactone</a:t>
            </a:r>
            <a:r>
              <a:rPr lang="en-US" sz="2800" dirty="0" smtClean="0"/>
              <a:t> </a:t>
            </a:r>
            <a:r>
              <a:rPr lang="en-US" sz="2400" dirty="0" smtClean="0"/>
              <a:t> is an inhibitor of </a:t>
            </a:r>
            <a:r>
              <a:rPr lang="en-US" sz="2400" dirty="0" err="1" smtClean="0"/>
              <a:t>aldosterone</a:t>
            </a:r>
            <a:r>
              <a:rPr lang="en-US" sz="2400" dirty="0" smtClean="0"/>
              <a:t> and enhances potassium retention</a:t>
            </a:r>
          </a:p>
          <a:p>
            <a:r>
              <a:rPr lang="en-US" sz="2400" dirty="0" smtClean="0"/>
              <a:t>It is usually given orally in two to three divided doses of 2–3 mg/kg/24 hr  </a:t>
            </a:r>
          </a:p>
          <a:p>
            <a:endParaRPr lang="en-US" sz="2400" dirty="0"/>
          </a:p>
        </p:txBody>
      </p:sp>
      <p:sp>
        <p:nvSpPr>
          <p:cNvPr id="4" name="Date Placeholder 3"/>
          <p:cNvSpPr>
            <a:spLocks noGrp="1"/>
          </p:cNvSpPr>
          <p:nvPr>
            <p:ph type="dt" sz="half" idx="10"/>
          </p:nvPr>
        </p:nvSpPr>
        <p:spPr/>
        <p:txBody>
          <a:bodyPr/>
          <a:lstStyle/>
          <a:p>
            <a:fld id="{546E0B80-D9E3-46FE-9175-D2438B183A4F}"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buFont typeface="Wingdings" pitchFamily="2" charset="2"/>
              <a:buChar char="ü"/>
            </a:pPr>
            <a:r>
              <a:rPr lang="en-US" sz="2800" dirty="0" err="1" smtClean="0"/>
              <a:t>Chlorothiazide</a:t>
            </a:r>
            <a:r>
              <a:rPr lang="en-US" dirty="0" smtClean="0"/>
              <a:t> </a:t>
            </a:r>
            <a:r>
              <a:rPr lang="en-US" sz="2400" dirty="0" smtClean="0"/>
              <a:t>= </a:t>
            </a:r>
            <a:r>
              <a:rPr lang="en-US" sz="2400" dirty="0" err="1" smtClean="0"/>
              <a:t>diuresis</a:t>
            </a:r>
            <a:r>
              <a:rPr lang="en-US" sz="2400" dirty="0" smtClean="0"/>
              <a:t> in children with less severe chronic heart failure</a:t>
            </a:r>
          </a:p>
          <a:p>
            <a:r>
              <a:rPr lang="en-US" sz="2400" dirty="0" smtClean="0"/>
              <a:t>Affects the </a:t>
            </a:r>
            <a:r>
              <a:rPr lang="en-US" sz="2400" dirty="0" err="1" smtClean="0"/>
              <a:t>reabsorption</a:t>
            </a:r>
            <a:r>
              <a:rPr lang="en-US" sz="2400" dirty="0" smtClean="0"/>
              <a:t> of electrolytes in the renal tubules only</a:t>
            </a:r>
          </a:p>
          <a:p>
            <a:r>
              <a:rPr lang="en-US" sz="2400" dirty="0" smtClean="0"/>
              <a:t>The usual dose is 10–40 mg/kg/24 hr in divided doses. Potassium supplementation is required </a:t>
            </a:r>
            <a:endParaRPr lang="en-US" sz="2400" dirty="0"/>
          </a:p>
        </p:txBody>
      </p:sp>
      <p:sp>
        <p:nvSpPr>
          <p:cNvPr id="4" name="Date Placeholder 3"/>
          <p:cNvSpPr>
            <a:spLocks noGrp="1"/>
          </p:cNvSpPr>
          <p:nvPr>
            <p:ph type="dt" sz="half" idx="10"/>
          </p:nvPr>
        </p:nvSpPr>
        <p:spPr/>
        <p:txBody>
          <a:bodyPr/>
          <a:lstStyle/>
          <a:p>
            <a:fld id="{E85E95B7-9709-465A-B66E-4A8A9AEE2D7D}"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rmAutofit/>
          </a:bodyPr>
          <a:lstStyle/>
          <a:p>
            <a:pPr>
              <a:buFont typeface="Wingdings" pitchFamily="2" charset="2"/>
              <a:buChar char="ü"/>
            </a:pPr>
            <a:r>
              <a:rPr lang="en-US" sz="2800" dirty="0" err="1" smtClean="0"/>
              <a:t>Afterload</a:t>
            </a:r>
            <a:r>
              <a:rPr lang="en-US" sz="2800" dirty="0" smtClean="0"/>
              <a:t>-Reducing Agents </a:t>
            </a:r>
          </a:p>
          <a:p>
            <a:r>
              <a:rPr lang="en-US" sz="2400" dirty="0" smtClean="0"/>
              <a:t>Reduces ventricular </a:t>
            </a:r>
            <a:r>
              <a:rPr lang="en-US" sz="2400" dirty="0" err="1" smtClean="0"/>
              <a:t>afterload</a:t>
            </a:r>
            <a:r>
              <a:rPr lang="en-US" sz="2400" dirty="0" smtClean="0"/>
              <a:t> by decreasing peripheral vascular resistance </a:t>
            </a:r>
          </a:p>
          <a:p>
            <a:endParaRPr lang="en-US" sz="2400" dirty="0" smtClean="0"/>
          </a:p>
          <a:p>
            <a:r>
              <a:rPr lang="en-US" sz="2400" dirty="0" smtClean="0"/>
              <a:t>Decrease systemic venous tone, reducing preload</a:t>
            </a:r>
          </a:p>
          <a:p>
            <a:endParaRPr lang="en-US" sz="2400" dirty="0" smtClean="0"/>
          </a:p>
          <a:p>
            <a:r>
              <a:rPr lang="en-US" sz="2400" dirty="0" err="1" smtClean="0"/>
              <a:t>Afterload</a:t>
            </a:r>
            <a:r>
              <a:rPr lang="en-US" sz="2400" dirty="0" smtClean="0"/>
              <a:t> reducers are useful in children with heart failure due to </a:t>
            </a:r>
            <a:r>
              <a:rPr lang="en-US" sz="2400" dirty="0" err="1" smtClean="0"/>
              <a:t>cardiomyopathy</a:t>
            </a:r>
            <a:r>
              <a:rPr lang="en-US" sz="2400" dirty="0" smtClean="0"/>
              <a:t> and in severe mitral or aortic insufficiency, heart failure secondary to left-to-right shunts </a:t>
            </a:r>
          </a:p>
          <a:p>
            <a:endParaRPr lang="en-US" sz="2400" dirty="0" smtClean="0"/>
          </a:p>
          <a:p>
            <a:r>
              <a:rPr lang="en-US" sz="2400" dirty="0" smtClean="0"/>
              <a:t>not used in the presence of </a:t>
            </a:r>
            <a:r>
              <a:rPr lang="en-US" sz="2400" dirty="0" err="1" smtClean="0"/>
              <a:t>stenotic</a:t>
            </a:r>
            <a:r>
              <a:rPr lang="en-US" sz="2400" dirty="0" smtClean="0"/>
              <a:t> lesions of the left ventricular outflow tract</a:t>
            </a:r>
          </a:p>
          <a:p>
            <a:endParaRPr lang="en-US" sz="2400" dirty="0" smtClean="0"/>
          </a:p>
          <a:p>
            <a:r>
              <a:rPr lang="en-US" sz="2400" dirty="0" err="1" smtClean="0"/>
              <a:t>Afterload</a:t>
            </a:r>
            <a:r>
              <a:rPr lang="en-US" sz="2400" dirty="0" smtClean="0"/>
              <a:t>-reducing agents are most often used with </a:t>
            </a:r>
            <a:r>
              <a:rPr lang="en-US" sz="2400" dirty="0" err="1" smtClean="0"/>
              <a:t>digoxin</a:t>
            </a:r>
            <a:r>
              <a:rPr lang="en-US" sz="2400" dirty="0" smtClean="0"/>
              <a:t> and diuretics </a:t>
            </a:r>
            <a:endParaRPr lang="en-US" sz="2400" dirty="0"/>
          </a:p>
        </p:txBody>
      </p:sp>
      <p:sp>
        <p:nvSpPr>
          <p:cNvPr id="4" name="Date Placeholder 3"/>
          <p:cNvSpPr>
            <a:spLocks noGrp="1"/>
          </p:cNvSpPr>
          <p:nvPr>
            <p:ph type="dt" sz="half" idx="10"/>
          </p:nvPr>
        </p:nvSpPr>
        <p:spPr/>
        <p:txBody>
          <a:bodyPr/>
          <a:lstStyle/>
          <a:p>
            <a:fld id="{0094C8B1-4132-413E-A280-0A5D795AA31A}"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normAutofit/>
          </a:bodyPr>
          <a:lstStyle/>
          <a:p>
            <a:r>
              <a:rPr lang="en-US" sz="2400" dirty="0" smtClean="0">
                <a:latin typeface="+mj-lt"/>
              </a:rPr>
              <a:t>Heart </a:t>
            </a:r>
            <a:r>
              <a:rPr lang="en-US" sz="2400" dirty="0">
                <a:latin typeface="+mj-lt"/>
              </a:rPr>
              <a:t>failure is a heterogeneous syndrome in which </a:t>
            </a:r>
            <a:r>
              <a:rPr lang="en-US" sz="2400" dirty="0" smtClean="0">
                <a:latin typeface="+mj-lt"/>
              </a:rPr>
              <a:t>abnormalities </a:t>
            </a:r>
            <a:r>
              <a:rPr lang="en-US" sz="2400" dirty="0">
                <a:latin typeface="+mj-lt"/>
              </a:rPr>
              <a:t>of cardiac function are responsible for the inability of the heart to pump blood at an output sufficient to meet the requirements of metabolizing tissues or the ability to do so only at abnormally elevated diastolic pressures or volumes.</a:t>
            </a:r>
          </a:p>
          <a:p>
            <a:endParaRPr lang="en-US" sz="2400" dirty="0">
              <a:latin typeface="+mj-lt"/>
            </a:endParaRPr>
          </a:p>
        </p:txBody>
      </p:sp>
      <p:sp>
        <p:nvSpPr>
          <p:cNvPr id="4" name="Date Placeholder 3"/>
          <p:cNvSpPr>
            <a:spLocks noGrp="1"/>
          </p:cNvSpPr>
          <p:nvPr>
            <p:ph type="dt" sz="half" idx="10"/>
          </p:nvPr>
        </p:nvSpPr>
        <p:spPr/>
        <p:txBody>
          <a:bodyPr/>
          <a:lstStyle/>
          <a:p>
            <a:fld id="{EF49FA43-00C2-4B7B-AC02-F3DD5D9A00B0}"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3</a:t>
            </a:fld>
            <a:endParaRPr lang="en-US"/>
          </a:p>
        </p:txBody>
      </p:sp>
    </p:spTree>
    <p:extLst>
      <p:ext uri="{BB962C8B-B14F-4D97-AF65-F5344CB8AC3E}">
        <p14:creationId xmlns="" xmlns:p14="http://schemas.microsoft.com/office/powerpoint/2010/main" val="10075663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10000"/>
          </a:bodyPr>
          <a:lstStyle/>
          <a:p>
            <a:pPr>
              <a:buFont typeface="Wingdings" pitchFamily="2" charset="2"/>
              <a:buChar char="ü"/>
            </a:pPr>
            <a:r>
              <a:rPr lang="en-US" sz="2800" dirty="0" err="1" smtClean="0"/>
              <a:t>Captopril</a:t>
            </a:r>
            <a:r>
              <a:rPr lang="en-US" sz="2800" dirty="0" smtClean="0"/>
              <a:t>  is an </a:t>
            </a:r>
            <a:r>
              <a:rPr lang="en-US" sz="2400" dirty="0" err="1" smtClean="0"/>
              <a:t>angiotensin</a:t>
            </a:r>
            <a:r>
              <a:rPr lang="en-US" sz="2400" dirty="0" smtClean="0"/>
              <a:t>-converting enzyme inhibitor  produces arterial dilatation - blocking the production of </a:t>
            </a:r>
            <a:r>
              <a:rPr lang="en-US" sz="2400" dirty="0" err="1" smtClean="0"/>
              <a:t>angiotensin</a:t>
            </a:r>
            <a:r>
              <a:rPr lang="en-US" sz="2400" dirty="0" smtClean="0"/>
              <a:t> II, resulting in </a:t>
            </a:r>
            <a:r>
              <a:rPr lang="en-US" sz="2400" dirty="0" err="1" smtClean="0"/>
              <a:t>afterload</a:t>
            </a:r>
            <a:r>
              <a:rPr lang="en-US" sz="2400" dirty="0" smtClean="0"/>
              <a:t> reduction</a:t>
            </a:r>
          </a:p>
          <a:p>
            <a:endParaRPr lang="en-US" sz="2400" dirty="0" smtClean="0"/>
          </a:p>
          <a:p>
            <a:r>
              <a:rPr lang="en-US" sz="2400" dirty="0" smtClean="0"/>
              <a:t>Decreases </a:t>
            </a:r>
            <a:r>
              <a:rPr lang="en-US" sz="2400" dirty="0" err="1" smtClean="0"/>
              <a:t>aldosterone</a:t>
            </a:r>
            <a:r>
              <a:rPr lang="en-US" sz="2400" dirty="0" smtClean="0"/>
              <a:t> production and helps control salt and water retention</a:t>
            </a:r>
          </a:p>
          <a:p>
            <a:endParaRPr lang="en-US" sz="2400" dirty="0" smtClean="0"/>
          </a:p>
          <a:p>
            <a:r>
              <a:rPr lang="en-US" sz="2400" dirty="0" smtClean="0"/>
              <a:t> The oral dose is 0.3–6 mg/kg/24 hr given in two to three divided doses</a:t>
            </a:r>
          </a:p>
          <a:p>
            <a:r>
              <a:rPr lang="en-US" sz="2400" dirty="0" smtClean="0"/>
              <a:t> </a:t>
            </a:r>
          </a:p>
          <a:p>
            <a:r>
              <a:rPr lang="en-US" sz="2400" dirty="0" smtClean="0"/>
              <a:t>The adverse reactions: hypotension - syncope, weakness, and dizziness, </a:t>
            </a:r>
            <a:r>
              <a:rPr lang="en-US" sz="2400" dirty="0" err="1" smtClean="0"/>
              <a:t>maculopapular</a:t>
            </a:r>
            <a:r>
              <a:rPr lang="en-US" sz="2400" dirty="0" smtClean="0"/>
              <a:t> </a:t>
            </a:r>
            <a:r>
              <a:rPr lang="en-US" sz="2400" dirty="0" err="1" smtClean="0"/>
              <a:t>pruritic</a:t>
            </a:r>
            <a:r>
              <a:rPr lang="en-US" sz="2400" dirty="0" smtClean="0"/>
              <a:t> rash </a:t>
            </a:r>
            <a:r>
              <a:rPr lang="en-US" sz="2400" dirty="0" err="1" smtClean="0"/>
              <a:t>Neutropenia</a:t>
            </a:r>
            <a:r>
              <a:rPr lang="en-US" sz="2400" dirty="0" smtClean="0"/>
              <a:t>, renal toxicity,  chronic cough </a:t>
            </a:r>
          </a:p>
          <a:p>
            <a:pPr>
              <a:buFont typeface="Wingdings" pitchFamily="2" charset="2"/>
              <a:buChar char="ü"/>
            </a:pPr>
            <a:endParaRPr lang="en-US" sz="2800" dirty="0" smtClean="0"/>
          </a:p>
          <a:p>
            <a:pPr>
              <a:buFont typeface="Wingdings" pitchFamily="2" charset="2"/>
              <a:buChar char="ü"/>
            </a:pPr>
            <a:r>
              <a:rPr lang="en-US" sz="2800" dirty="0" err="1" smtClean="0"/>
              <a:t>Enalapril</a:t>
            </a:r>
            <a:r>
              <a:rPr lang="en-US" sz="2400" dirty="0" smtClean="0"/>
              <a:t> is a longer acting </a:t>
            </a:r>
            <a:r>
              <a:rPr lang="en-US" sz="2400" dirty="0" err="1" smtClean="0"/>
              <a:t>angiotensin</a:t>
            </a:r>
            <a:r>
              <a:rPr lang="en-US" sz="2400" dirty="0" smtClean="0"/>
              <a:t>-converting enzyme inhibitor   </a:t>
            </a:r>
            <a:endParaRPr lang="en-US" sz="2400" dirty="0"/>
          </a:p>
        </p:txBody>
      </p:sp>
      <p:sp>
        <p:nvSpPr>
          <p:cNvPr id="4" name="Date Placeholder 3"/>
          <p:cNvSpPr>
            <a:spLocks noGrp="1"/>
          </p:cNvSpPr>
          <p:nvPr>
            <p:ph type="dt" sz="half" idx="10"/>
          </p:nvPr>
        </p:nvSpPr>
        <p:spPr/>
        <p:txBody>
          <a:bodyPr/>
          <a:lstStyle/>
          <a:p>
            <a:fld id="{02BA3114-93DF-4992-9AA6-23BB3AF8481E}"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a:bodyPr>
          <a:lstStyle/>
          <a:p>
            <a:pPr>
              <a:buFont typeface="Wingdings" pitchFamily="2" charset="2"/>
              <a:buChar char="ü"/>
            </a:pPr>
            <a:r>
              <a:rPr lang="en-US" sz="2800" dirty="0" smtClean="0"/>
              <a:t>Digitalis</a:t>
            </a:r>
          </a:p>
          <a:p>
            <a:r>
              <a:rPr lang="en-US" sz="2400" dirty="0" smtClean="0"/>
              <a:t>Digitalis glycoside - half-life of 36 hr - daily </a:t>
            </a:r>
          </a:p>
          <a:p>
            <a:endParaRPr lang="en-US" sz="2400" dirty="0" smtClean="0"/>
          </a:p>
          <a:p>
            <a:r>
              <a:rPr lang="en-US" sz="2400" dirty="0" smtClean="0"/>
              <a:t>Absorbed well by the gastrointestinal tract </a:t>
            </a:r>
          </a:p>
          <a:p>
            <a:endParaRPr lang="en-US" sz="2400" dirty="0" smtClean="0"/>
          </a:p>
          <a:p>
            <a:r>
              <a:rPr lang="en-US" sz="2400" dirty="0" smtClean="0"/>
              <a:t>Effect can be seen as early as 30 min after administration, intravenously, the initial effect is seen in 15–30 min, and the peak effect occurs at 1–4 hr</a:t>
            </a:r>
          </a:p>
          <a:p>
            <a:endParaRPr lang="en-US" sz="2400" dirty="0" smtClean="0"/>
          </a:p>
          <a:p>
            <a:r>
              <a:rPr lang="en-US" sz="2400" dirty="0" smtClean="0"/>
              <a:t> The drug crosses the placenta, and therefore the fetus with heart failure (secondary to arrhythmia) can be treated by administering </a:t>
            </a:r>
            <a:r>
              <a:rPr lang="en-US" sz="2400" dirty="0" err="1" smtClean="0"/>
              <a:t>digoxin</a:t>
            </a:r>
            <a:r>
              <a:rPr lang="en-US" sz="2400" dirty="0" smtClean="0"/>
              <a:t> to the mother </a:t>
            </a:r>
            <a:endParaRPr lang="en-US" sz="2400" dirty="0"/>
          </a:p>
        </p:txBody>
      </p:sp>
      <p:sp>
        <p:nvSpPr>
          <p:cNvPr id="4" name="Date Placeholder 3"/>
          <p:cNvSpPr>
            <a:spLocks noGrp="1"/>
          </p:cNvSpPr>
          <p:nvPr>
            <p:ph type="dt" sz="half" idx="10"/>
          </p:nvPr>
        </p:nvSpPr>
        <p:spPr/>
        <p:txBody>
          <a:bodyPr/>
          <a:lstStyle/>
          <a:p>
            <a:fld id="{FF1B6A2A-796B-45EA-83EC-7F4141B3343A}"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a:bodyPr>
          <a:lstStyle/>
          <a:p>
            <a:r>
              <a:rPr lang="en-US" sz="2400" dirty="0" err="1" smtClean="0"/>
              <a:t>Digoxin</a:t>
            </a:r>
            <a:r>
              <a:rPr lang="en-US" sz="2400" dirty="0" smtClean="0"/>
              <a:t> is eliminated by the kidney, </a:t>
            </a:r>
          </a:p>
          <a:p>
            <a:r>
              <a:rPr lang="en-US" sz="2400" dirty="0" smtClean="0"/>
              <a:t>Rapid digitalization -recommended schedule - one half of the total digitalizing dose immediately and the succeeding two one-quarter doses at 12-hr intervals later. </a:t>
            </a:r>
          </a:p>
          <a:p>
            <a:r>
              <a:rPr lang="en-US" sz="2400" dirty="0" smtClean="0"/>
              <a:t>The electrocardiogram must be closely monitored and rhythm strips obtained </a:t>
            </a:r>
          </a:p>
          <a:p>
            <a:r>
              <a:rPr lang="en-US" sz="2400" dirty="0" err="1" smtClean="0"/>
              <a:t>Digoxin</a:t>
            </a:r>
            <a:r>
              <a:rPr lang="en-US" sz="2400" dirty="0" smtClean="0"/>
              <a:t> should be discontinued if a new rhythm disturbance is noted</a:t>
            </a:r>
          </a:p>
          <a:p>
            <a:r>
              <a:rPr lang="en-US" sz="2400" dirty="0" smtClean="0"/>
              <a:t>serum electrolyte levels should be measured </a:t>
            </a:r>
          </a:p>
          <a:p>
            <a:r>
              <a:rPr lang="en-US" sz="2400" dirty="0" err="1" smtClean="0"/>
              <a:t>Hypokalemia</a:t>
            </a:r>
            <a:r>
              <a:rPr lang="en-US" sz="2400" dirty="0" smtClean="0"/>
              <a:t> and </a:t>
            </a:r>
            <a:r>
              <a:rPr lang="en-US" sz="2400" dirty="0" err="1" smtClean="0"/>
              <a:t>hypercalcemia</a:t>
            </a:r>
            <a:r>
              <a:rPr lang="en-US" sz="2400" dirty="0" smtClean="0"/>
              <a:t> exacerbate digitalis toxicity. </a:t>
            </a:r>
          </a:p>
          <a:p>
            <a:r>
              <a:rPr lang="en-US" sz="2400" dirty="0" smtClean="0"/>
              <a:t>normal daily dose of </a:t>
            </a:r>
            <a:r>
              <a:rPr lang="en-US" sz="2400" dirty="0" err="1" smtClean="0"/>
              <a:t>digoxin</a:t>
            </a:r>
            <a:r>
              <a:rPr lang="en-US" sz="2400" dirty="0" smtClean="0"/>
              <a:t> for older children (&gt;5 yr of age) calculated by body weight should not exceed the usual adult dose of 0.2–0.5 mg/24 hr </a:t>
            </a:r>
            <a:endParaRPr lang="en-US" sz="2400" dirty="0"/>
          </a:p>
        </p:txBody>
      </p:sp>
      <p:sp>
        <p:nvSpPr>
          <p:cNvPr id="4" name="Date Placeholder 3"/>
          <p:cNvSpPr>
            <a:spLocks noGrp="1"/>
          </p:cNvSpPr>
          <p:nvPr>
            <p:ph type="dt" sz="half" idx="10"/>
          </p:nvPr>
        </p:nvSpPr>
        <p:spPr/>
        <p:txBody>
          <a:bodyPr/>
          <a:lstStyle/>
          <a:p>
            <a:fld id="{EB20CC94-E115-42BE-BDCB-E5F5B4C63971}"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lstStyle/>
          <a:p>
            <a:r>
              <a:rPr lang="en-US" sz="2400" dirty="0" err="1" smtClean="0"/>
              <a:t>Hypokalemia</a:t>
            </a:r>
            <a:r>
              <a:rPr lang="en-US" sz="2400" dirty="0" smtClean="0"/>
              <a:t>, </a:t>
            </a:r>
            <a:r>
              <a:rPr lang="en-US" sz="2400" dirty="0" err="1" smtClean="0"/>
              <a:t>hypomagnesemia</a:t>
            </a:r>
            <a:r>
              <a:rPr lang="en-US" sz="2400" dirty="0" smtClean="0"/>
              <a:t>, </a:t>
            </a:r>
            <a:r>
              <a:rPr lang="en-US" sz="2400" dirty="0" err="1" smtClean="0"/>
              <a:t>hypercalcemia</a:t>
            </a:r>
            <a:r>
              <a:rPr lang="en-US" sz="2400" dirty="0" smtClean="0"/>
              <a:t>, cardiac inflammation due to </a:t>
            </a:r>
            <a:r>
              <a:rPr lang="en-US" sz="2400" dirty="0" err="1" smtClean="0"/>
              <a:t>myocarditis</a:t>
            </a:r>
            <a:r>
              <a:rPr lang="en-US" sz="2400" dirty="0" smtClean="0"/>
              <a:t>, and prematurity may all potentiate digitalis toxicity</a:t>
            </a:r>
          </a:p>
          <a:p>
            <a:endParaRPr lang="en-US" dirty="0"/>
          </a:p>
        </p:txBody>
      </p:sp>
      <p:sp>
        <p:nvSpPr>
          <p:cNvPr id="4" name="Date Placeholder 3"/>
          <p:cNvSpPr>
            <a:spLocks noGrp="1"/>
          </p:cNvSpPr>
          <p:nvPr>
            <p:ph type="dt" sz="half" idx="10"/>
          </p:nvPr>
        </p:nvSpPr>
        <p:spPr/>
        <p:txBody>
          <a:bodyPr/>
          <a:lstStyle/>
          <a:p>
            <a:fld id="{D3F53121-14A3-4F91-B150-7C9603336D5A}"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sz="quarter" idx="1"/>
          </p:nvPr>
        </p:nvSpPr>
        <p:spPr/>
        <p:style>
          <a:lnRef idx="2">
            <a:schemeClr val="dk1"/>
          </a:lnRef>
          <a:fillRef idx="1">
            <a:schemeClr val="lt1"/>
          </a:fillRef>
          <a:effectRef idx="0">
            <a:schemeClr val="dk1"/>
          </a:effectRef>
          <a:fontRef idx="minor">
            <a:schemeClr val="dk1"/>
          </a:fontRef>
        </p:style>
        <p:txBody>
          <a:bodyPr/>
          <a:lstStyle/>
          <a:p>
            <a:pPr marL="0" indent="0">
              <a:buNone/>
            </a:pPr>
            <a:r>
              <a:rPr lang="en-US" dirty="0" smtClean="0">
                <a:solidFill>
                  <a:schemeClr val="tx1">
                    <a:lumMod val="85000"/>
                    <a:lumOff val="15000"/>
                  </a:schemeClr>
                </a:solidFill>
              </a:rPr>
              <a:t>Supportive care – NPO, Na restriction, oxygen, Upright position,                 		     cardiac monitor</a:t>
            </a:r>
            <a:endParaRPr lang="en-US" dirty="0">
              <a:solidFill>
                <a:schemeClr val="tx1">
                  <a:lumMod val="85000"/>
                  <a:lumOff val="15000"/>
                </a:schemeClr>
              </a:solidFill>
            </a:endParaRPr>
          </a:p>
        </p:txBody>
      </p:sp>
    </p:spTree>
    <p:extLst>
      <p:ext uri="{BB962C8B-B14F-4D97-AF65-F5344CB8AC3E}">
        <p14:creationId xmlns="" xmlns:p14="http://schemas.microsoft.com/office/powerpoint/2010/main" val="23067844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4294967295"/>
            <p:extLst>
              <p:ext uri="{D42A27DB-BD31-4B8C-83A1-F6EECF244321}">
                <p14:modId xmlns="" xmlns:p14="http://schemas.microsoft.com/office/powerpoint/2010/main" val="3422163149"/>
              </p:ext>
            </p:extLst>
          </p:nvPr>
        </p:nvGraphicFramePr>
        <p:xfrm>
          <a:off x="152400" y="84138"/>
          <a:ext cx="8839200" cy="6695440"/>
        </p:xfrm>
        <a:graphic>
          <a:graphicData uri="http://schemas.openxmlformats.org/drawingml/2006/table">
            <a:tbl>
              <a:tblPr firstRow="1" bandRow="1">
                <a:tableStyleId>{5C22544A-7EE6-4342-B048-85BDC9FD1C3A}</a:tableStyleId>
              </a:tblPr>
              <a:tblGrid>
                <a:gridCol w="3581400"/>
                <a:gridCol w="5257800"/>
              </a:tblGrid>
              <a:tr h="370840">
                <a:tc gridSpan="2">
                  <a:txBody>
                    <a:bodyPr/>
                    <a:lstStyle/>
                    <a:p>
                      <a:pPr algn="l"/>
                      <a:r>
                        <a:rPr lang="en-US" b="1" dirty="0"/>
                        <a:t>Phosphodiesterase inhibitors IV</a:t>
                      </a:r>
                    </a:p>
                  </a:txBody>
                  <a:tcPr marL="19050" marR="19050" marT="19050" marB="19050"/>
                </a:tc>
                <a:tc hMerge="1">
                  <a:txBody>
                    <a:bodyPr/>
                    <a:lstStyle/>
                    <a:p>
                      <a:endParaRPr lang="en-US"/>
                    </a:p>
                  </a:txBody>
                  <a:tcPr/>
                </a:tc>
              </a:tr>
              <a:tr h="370840">
                <a:tc>
                  <a:txBody>
                    <a:bodyPr/>
                    <a:lstStyle/>
                    <a:p>
                      <a:pPr algn="l"/>
                      <a:r>
                        <a:rPr lang="en-US"/>
                        <a:t>  Amrinone</a:t>
                      </a:r>
                    </a:p>
                  </a:txBody>
                  <a:tcPr marL="19050" marR="19050" marT="19050" marB="19050"/>
                </a:tc>
                <a:tc>
                  <a:txBody>
                    <a:bodyPr/>
                    <a:lstStyle/>
                    <a:p>
                      <a:pPr algn="l"/>
                      <a:r>
                        <a:rPr lang="el-GR" dirty="0"/>
                        <a:t>3–10 μ</a:t>
                      </a:r>
                      <a:r>
                        <a:rPr lang="en-US" dirty="0"/>
                        <a:t>g/kg/min</a:t>
                      </a:r>
                    </a:p>
                  </a:txBody>
                  <a:tcPr marL="19050" marR="19050" marT="19050" marB="19050"/>
                </a:tc>
              </a:tr>
              <a:tr h="370840">
                <a:tc>
                  <a:txBody>
                    <a:bodyPr/>
                    <a:lstStyle/>
                    <a:p>
                      <a:pPr algn="l"/>
                      <a:r>
                        <a:rPr lang="en-US"/>
                        <a:t>  Milrinone</a:t>
                      </a:r>
                    </a:p>
                  </a:txBody>
                  <a:tcPr marL="19050" marR="19050" marT="19050" marB="19050"/>
                </a:tc>
                <a:tc>
                  <a:txBody>
                    <a:bodyPr/>
                    <a:lstStyle/>
                    <a:p>
                      <a:pPr algn="l"/>
                      <a:r>
                        <a:rPr lang="el-GR"/>
                        <a:t>0.25–1.0 μ</a:t>
                      </a:r>
                      <a:r>
                        <a:rPr lang="en-US"/>
                        <a:t>g/kg/min</a:t>
                      </a:r>
                    </a:p>
                  </a:txBody>
                  <a:tcPr marL="19050" marR="19050" marT="19050" marB="19050"/>
                </a:tc>
              </a:tr>
              <a:tr h="370840">
                <a:tc gridSpan="2">
                  <a:txBody>
                    <a:bodyPr/>
                    <a:lstStyle/>
                    <a:p>
                      <a:pPr algn="l"/>
                      <a:r>
                        <a:rPr lang="en-US" b="1" dirty="0"/>
                        <a:t>Afterload-reducing agents</a:t>
                      </a:r>
                    </a:p>
                  </a:txBody>
                  <a:tcPr marL="19050" marR="19050" marT="19050" marB="19050"/>
                </a:tc>
                <a:tc hMerge="1">
                  <a:txBody>
                    <a:bodyPr/>
                    <a:lstStyle/>
                    <a:p>
                      <a:endParaRPr lang="en-US"/>
                    </a:p>
                  </a:txBody>
                  <a:tcPr/>
                </a:tc>
              </a:tr>
              <a:tr h="370840">
                <a:tc gridSpan="2">
                  <a:txBody>
                    <a:bodyPr/>
                    <a:lstStyle/>
                    <a:p>
                      <a:pPr algn="l"/>
                      <a:r>
                        <a:rPr lang="en-US"/>
                        <a:t>  Captopril (Capoten) PO</a:t>
                      </a:r>
                    </a:p>
                  </a:txBody>
                  <a:tcPr marL="19050" marR="19050" marT="19050" marB="19050"/>
                </a:tc>
                <a:tc hMerge="1">
                  <a:txBody>
                    <a:bodyPr/>
                    <a:lstStyle/>
                    <a:p>
                      <a:endParaRPr lang="en-US"/>
                    </a:p>
                  </a:txBody>
                  <a:tcPr/>
                </a:tc>
              </a:tr>
              <a:tr h="370840">
                <a:tc>
                  <a:txBody>
                    <a:bodyPr/>
                    <a:lstStyle/>
                    <a:p>
                      <a:pPr algn="l"/>
                      <a:r>
                        <a:rPr lang="en-US"/>
                        <a:t>    Infants</a:t>
                      </a:r>
                    </a:p>
                  </a:txBody>
                  <a:tcPr marL="19050" marR="19050" marT="19050" marB="19050"/>
                </a:tc>
                <a:tc>
                  <a:txBody>
                    <a:bodyPr/>
                    <a:lstStyle/>
                    <a:p>
                      <a:pPr algn="l"/>
                      <a:r>
                        <a:rPr lang="en-US"/>
                        <a:t>0.1–0.5 mg/kg/dose q8–12h (maximum, 4 mg/kg/day)</a:t>
                      </a:r>
                      <a:br>
                        <a:rPr lang="en-US"/>
                      </a:br>
                      <a:r>
                        <a:rPr lang="en-US"/>
                        <a:t>Prematures: start at 0.01 mg/kg/dose</a:t>
                      </a:r>
                    </a:p>
                  </a:txBody>
                  <a:tcPr marL="19050" marR="19050" marT="19050" marB="19050"/>
                </a:tc>
              </a:tr>
              <a:tr h="370840">
                <a:tc>
                  <a:txBody>
                    <a:bodyPr/>
                    <a:lstStyle/>
                    <a:p>
                      <a:pPr algn="l"/>
                      <a:r>
                        <a:rPr lang="en-US"/>
                        <a:t>    Children</a:t>
                      </a:r>
                    </a:p>
                  </a:txBody>
                  <a:tcPr marL="19050" marR="19050" marT="19050" marB="19050"/>
                </a:tc>
                <a:tc>
                  <a:txBody>
                    <a:bodyPr/>
                    <a:lstStyle/>
                    <a:p>
                      <a:pPr algn="l"/>
                      <a:r>
                        <a:rPr lang="en-US" dirty="0"/>
                        <a:t>0.1–2 mg/kg/day q8–12h (adult dose is 6.25–25 mg/dose)</a:t>
                      </a:r>
                    </a:p>
                  </a:txBody>
                  <a:tcPr marL="19050" marR="19050" marT="19050" marB="19050"/>
                </a:tc>
              </a:tr>
              <a:tr h="370840">
                <a:tc gridSpan="2">
                  <a:txBody>
                    <a:bodyPr/>
                    <a:lstStyle/>
                    <a:p>
                      <a:pPr algn="l"/>
                      <a:r>
                        <a:rPr lang="en-US" dirty="0"/>
                        <a:t> Hydralazine (</a:t>
                      </a:r>
                      <a:r>
                        <a:rPr lang="en-US" dirty="0" err="1"/>
                        <a:t>Apresoline</a:t>
                      </a:r>
                      <a:r>
                        <a:rPr lang="en-US" dirty="0"/>
                        <a:t>) </a:t>
                      </a:r>
                      <a:r>
                        <a:rPr lang="en-US" dirty="0" smtClean="0"/>
                        <a:t>PO  </a:t>
                      </a:r>
                      <a:endParaRPr lang="en-US" dirty="0"/>
                    </a:p>
                  </a:txBody>
                  <a:tcPr marL="19050" marR="19050" marT="19050" marB="19050"/>
                </a:tc>
                <a:tc hMerge="1">
                  <a:txBody>
                    <a:bodyPr/>
                    <a:lstStyle/>
                    <a:p>
                      <a:endParaRPr lang="en-US"/>
                    </a:p>
                  </a:txBody>
                  <a:tcPr/>
                </a:tc>
              </a:tr>
              <a:tr h="370840">
                <a:tc>
                  <a:txBody>
                    <a:bodyPr/>
                    <a:lstStyle/>
                    <a:p>
                      <a:pPr algn="l"/>
                      <a:r>
                        <a:rPr lang="en-US"/>
                        <a:t>    IV or IM</a:t>
                      </a:r>
                    </a:p>
                  </a:txBody>
                  <a:tcPr marL="19050" marR="19050" marT="19050" marB="19050"/>
                </a:tc>
                <a:tc>
                  <a:txBody>
                    <a:bodyPr/>
                    <a:lstStyle/>
                    <a:p>
                      <a:pPr algn="l"/>
                      <a:r>
                        <a:rPr lang="en-US"/>
                        <a:t>0.1–0.5 mg/kg/dose (maximum, 20 mg)</a:t>
                      </a:r>
                    </a:p>
                  </a:txBody>
                  <a:tcPr marL="19050" marR="19050" marT="19050" marB="19050"/>
                </a:tc>
              </a:tr>
              <a:tr h="370840">
                <a:tc>
                  <a:txBody>
                    <a:bodyPr/>
                    <a:lstStyle/>
                    <a:p>
                      <a:pPr algn="l"/>
                      <a:r>
                        <a:rPr lang="en-US"/>
                        <a:t>    PO</a:t>
                      </a:r>
                    </a:p>
                  </a:txBody>
                  <a:tcPr marL="19050" marR="19050" marT="19050" marB="19050"/>
                </a:tc>
                <a:tc>
                  <a:txBody>
                    <a:bodyPr/>
                    <a:lstStyle/>
                    <a:p>
                      <a:pPr algn="l"/>
                      <a:r>
                        <a:rPr lang="en-US"/>
                        <a:t>0.25–1.0 mg/kg/dose q6–8h (maximum, 200 mg/day)</a:t>
                      </a:r>
                    </a:p>
                  </a:txBody>
                  <a:tcPr marL="19050" marR="19050" marT="19050" marB="19050"/>
                </a:tc>
              </a:tr>
              <a:tr h="370840">
                <a:tc>
                  <a:txBody>
                    <a:bodyPr/>
                    <a:lstStyle/>
                    <a:p>
                      <a:pPr algn="l"/>
                      <a:r>
                        <a:rPr lang="en-US"/>
                        <a:t>  Nitroglycerin</a:t>
                      </a:r>
                    </a:p>
                  </a:txBody>
                  <a:tcPr marL="19050" marR="19050" marT="19050" marB="19050"/>
                </a:tc>
                <a:tc>
                  <a:txBody>
                    <a:bodyPr/>
                    <a:lstStyle/>
                    <a:p>
                      <a:pPr algn="l"/>
                      <a:r>
                        <a:rPr lang="el-GR" dirty="0"/>
                        <a:t>0.25–5 μ</a:t>
                      </a:r>
                      <a:r>
                        <a:rPr lang="en-US" dirty="0"/>
                        <a:t>g/kg/min</a:t>
                      </a:r>
                    </a:p>
                  </a:txBody>
                  <a:tcPr marL="19050" marR="19050" marT="19050" marB="19050"/>
                </a:tc>
              </a:tr>
              <a:tr h="370840">
                <a:tc>
                  <a:txBody>
                    <a:bodyPr/>
                    <a:lstStyle/>
                    <a:p>
                      <a:pPr algn="l"/>
                      <a:r>
                        <a:rPr lang="en-US"/>
                        <a:t>  Nitroprusside (Nipride) IV</a:t>
                      </a:r>
                    </a:p>
                  </a:txBody>
                  <a:tcPr marL="19050" marR="19050" marT="19050" marB="19050"/>
                </a:tc>
                <a:tc>
                  <a:txBody>
                    <a:bodyPr/>
                    <a:lstStyle/>
                    <a:p>
                      <a:pPr algn="l"/>
                      <a:r>
                        <a:rPr lang="el-GR"/>
                        <a:t>0.5–8 μ</a:t>
                      </a:r>
                      <a:r>
                        <a:rPr lang="en-US"/>
                        <a:t>g/kg/min</a:t>
                      </a:r>
                    </a:p>
                  </a:txBody>
                  <a:tcPr marL="19050" marR="19050" marT="19050" marB="19050"/>
                </a:tc>
              </a:tr>
              <a:tr h="370840">
                <a:tc>
                  <a:txBody>
                    <a:bodyPr/>
                    <a:lstStyle/>
                    <a:p>
                      <a:pPr algn="l"/>
                      <a:r>
                        <a:rPr lang="en-US"/>
                        <a:t>  Prazosin</a:t>
                      </a:r>
                    </a:p>
                  </a:txBody>
                  <a:tcPr marL="19050" marR="19050" marT="19050" marB="19050"/>
                </a:tc>
                <a:tc>
                  <a:txBody>
                    <a:bodyPr/>
                    <a:lstStyle/>
                    <a:p>
                      <a:pPr algn="l"/>
                      <a:r>
                        <a:rPr lang="en-US"/>
                        <a:t>0.005–0.05 mg/kg/dose q6–8h (maximum, 0.1 mg/kg/dose)</a:t>
                      </a:r>
                    </a:p>
                  </a:txBody>
                  <a:tcPr marL="19050" marR="19050" marT="19050" marB="19050"/>
                </a:tc>
              </a:tr>
              <a:tr h="370840">
                <a:tc>
                  <a:txBody>
                    <a:bodyPr/>
                    <a:lstStyle/>
                    <a:p>
                      <a:pPr algn="l"/>
                      <a:r>
                        <a:rPr lang="en-US" dirty="0"/>
                        <a:t>  </a:t>
                      </a:r>
                      <a:r>
                        <a:rPr lang="en-US" dirty="0" err="1"/>
                        <a:t>Carvedilol</a:t>
                      </a:r>
                      <a:endParaRPr lang="en-US" dirty="0"/>
                    </a:p>
                  </a:txBody>
                  <a:tcPr marL="19050" marR="19050" marT="19050" marB="19050"/>
                </a:tc>
                <a:tc>
                  <a:txBody>
                    <a:bodyPr/>
                    <a:lstStyle/>
                    <a:p>
                      <a:pPr algn="l"/>
                      <a:r>
                        <a:rPr lang="en-US" dirty="0"/>
                        <a:t>Test dose, 0.08–0.09 mg/kg</a:t>
                      </a:r>
                      <a:br>
                        <a:rPr lang="en-US" dirty="0"/>
                      </a:br>
                      <a:r>
                        <a:rPr lang="en-US" dirty="0"/>
                        <a:t>0.18 mg/kg/day bid increased to 0.4–0.7 mg/kg/day bid over 8–12 wk PO; adult maximal dose, 50 mg/day</a:t>
                      </a:r>
                    </a:p>
                  </a:txBody>
                  <a:tcPr marL="19050" marR="19050" marT="19050" marB="19050"/>
                </a:tc>
              </a:tr>
              <a:tr h="137160">
                <a:tc>
                  <a:txBody>
                    <a:bodyPr/>
                    <a:lstStyle/>
                    <a:p>
                      <a:endParaRPr lang="en-US"/>
                    </a:p>
                  </a:txBody>
                  <a:tcPr/>
                </a:tc>
                <a:tc>
                  <a:txBody>
                    <a:bodyPr/>
                    <a:lstStyle/>
                    <a:p>
                      <a:endParaRPr lang="en-US" dirty="0"/>
                    </a:p>
                  </a:txBody>
                  <a:tcPr/>
                </a:tc>
              </a:tr>
            </a:tbl>
          </a:graphicData>
        </a:graphic>
      </p:graphicFrame>
      <p:sp>
        <p:nvSpPr>
          <p:cNvPr id="34867" name="Slide Number Placeholder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268257FC-C9E0-447E-887A-12D59F2E3462}" type="slidenum">
              <a:rPr lang="en-US" smtClean="0"/>
              <a:pPr/>
              <a:t>35</a:t>
            </a:fld>
            <a:endParaRPr lang="en-US" smtClean="0"/>
          </a:p>
        </p:txBody>
      </p:sp>
      <p:sp>
        <p:nvSpPr>
          <p:cNvPr id="2" name="Date Placeholder 1"/>
          <p:cNvSpPr>
            <a:spLocks noGrp="1"/>
          </p:cNvSpPr>
          <p:nvPr>
            <p:ph type="dt" sz="half" idx="10"/>
          </p:nvPr>
        </p:nvSpPr>
        <p:spPr/>
        <p:txBody>
          <a:bodyPr/>
          <a:lstStyle/>
          <a:p>
            <a:fld id="{2C0981B4-7151-40EE-BBAE-E1A6238E7AA7}" type="datetime1">
              <a:rPr lang="en-US" smtClean="0"/>
              <a:pPr/>
              <a:t>6/22/2017</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4294967295"/>
            <p:extLst>
              <p:ext uri="{D42A27DB-BD31-4B8C-83A1-F6EECF244321}">
                <p14:modId xmlns="" xmlns:p14="http://schemas.microsoft.com/office/powerpoint/2010/main" val="2905965255"/>
              </p:ext>
            </p:extLst>
          </p:nvPr>
        </p:nvGraphicFramePr>
        <p:xfrm>
          <a:off x="152400" y="152400"/>
          <a:ext cx="8763001" cy="6573520"/>
        </p:xfrm>
        <a:graphic>
          <a:graphicData uri="http://schemas.openxmlformats.org/drawingml/2006/table">
            <a:tbl>
              <a:tblPr firstRow="1" bandRow="1">
                <a:tableStyleId>{5C22544A-7EE6-4342-B048-85BDC9FD1C3A}</a:tableStyleId>
              </a:tblPr>
              <a:tblGrid>
                <a:gridCol w="2912338"/>
                <a:gridCol w="135663"/>
                <a:gridCol w="5715000"/>
              </a:tblGrid>
              <a:tr h="370840">
                <a:tc gridSpan="2">
                  <a:txBody>
                    <a:bodyPr/>
                    <a:lstStyle/>
                    <a:p>
                      <a:pPr algn="l"/>
                      <a:r>
                        <a:rPr lang="en-US" b="1" dirty="0"/>
                        <a:t>Drug</a:t>
                      </a:r>
                      <a:endParaRPr lang="en-US" dirty="0"/>
                    </a:p>
                  </a:txBody>
                  <a:tcPr marL="19050" marR="19050" marT="19050" marB="19050" anchor="ctr"/>
                </a:tc>
                <a:tc hMerge="1">
                  <a:txBody>
                    <a:bodyPr/>
                    <a:lstStyle/>
                    <a:p>
                      <a:pPr algn="l"/>
                      <a:endParaRPr lang="en-US"/>
                    </a:p>
                  </a:txBody>
                  <a:tcPr marL="19050" marR="19050" marT="19050" marB="19050" anchor="ctr"/>
                </a:tc>
                <a:tc>
                  <a:txBody>
                    <a:bodyPr/>
                    <a:lstStyle/>
                    <a:p>
                      <a:pPr algn="l"/>
                      <a:r>
                        <a:rPr lang="en-US" b="1"/>
                        <a:t>Dosage</a:t>
                      </a:r>
                      <a:endParaRPr lang="en-US"/>
                    </a:p>
                  </a:txBody>
                  <a:tcPr marL="19050" marR="19050" marT="19050" marB="19050" anchor="ctr"/>
                </a:tc>
              </a:tr>
              <a:tr h="391160">
                <a:tc gridSpan="2">
                  <a:txBody>
                    <a:bodyPr/>
                    <a:lstStyle/>
                    <a:p>
                      <a:pPr algn="l"/>
                      <a:r>
                        <a:rPr lang="en-US" b="1" dirty="0" smtClean="0"/>
                        <a:t>Digoxin contractility</a:t>
                      </a:r>
                      <a:endParaRPr lang="en-US" b="1" dirty="0"/>
                    </a:p>
                  </a:txBody>
                  <a:tcPr marL="19050" marR="19050" marT="19050" marB="19050"/>
                </a:tc>
                <a:tc hMerge="1">
                  <a:txBody>
                    <a:bodyPr/>
                    <a:lstStyle/>
                    <a:p>
                      <a:pPr algn="l"/>
                      <a:endParaRPr lang="en-US"/>
                    </a:p>
                  </a:txBody>
                  <a:tcPr marL="19050" marR="19050" marT="19050" marB="19050"/>
                </a:tc>
                <a:tc>
                  <a:txBody>
                    <a:bodyPr/>
                    <a:lstStyle/>
                    <a:p>
                      <a:pPr algn="l"/>
                      <a:r>
                        <a:rPr lang="en-US"/>
                        <a:t>Premature: 20 </a:t>
                      </a:r>
                      <a:r>
                        <a:rPr lang="el-GR"/>
                        <a:t>μ</a:t>
                      </a:r>
                      <a:r>
                        <a:rPr lang="en-US"/>
                        <a:t>g/kg</a:t>
                      </a:r>
                    </a:p>
                  </a:txBody>
                  <a:tcPr marL="19050" marR="19050" marT="19050" marB="19050"/>
                </a:tc>
              </a:tr>
              <a:tr h="370840">
                <a:tc gridSpan="2">
                  <a:txBody>
                    <a:bodyPr/>
                    <a:lstStyle/>
                    <a:p>
                      <a:pPr algn="l"/>
                      <a:r>
                        <a:rPr lang="en-US"/>
                        <a:t>  Digitalization PO (1/2 initially, followed by 1/4 q8–12h 12 × 2)</a:t>
                      </a:r>
                    </a:p>
                  </a:txBody>
                  <a:tcPr marL="19050" marR="19050" marT="19050" marB="19050"/>
                </a:tc>
                <a:tc hMerge="1">
                  <a:txBody>
                    <a:bodyPr/>
                    <a:lstStyle/>
                    <a:p>
                      <a:pPr algn="l"/>
                      <a:endParaRPr lang="en-US"/>
                    </a:p>
                  </a:txBody>
                  <a:tcPr marL="19050" marR="19050" marT="19050" marB="19050"/>
                </a:tc>
                <a:tc>
                  <a:txBody>
                    <a:bodyPr/>
                    <a:lstStyle/>
                    <a:p>
                      <a:pPr algn="l"/>
                      <a:r>
                        <a:rPr lang="en-US" dirty="0"/>
                        <a:t>Full-term neonate (up to 1 mo): 20–30 </a:t>
                      </a:r>
                      <a:r>
                        <a:rPr lang="en-US" dirty="0" err="1"/>
                        <a:t>μg</a:t>
                      </a:r>
                      <a:r>
                        <a:rPr lang="en-US" dirty="0"/>
                        <a:t>/kg</a:t>
                      </a:r>
                      <a:br>
                        <a:rPr lang="en-US" dirty="0"/>
                      </a:br>
                      <a:r>
                        <a:rPr lang="en-US" dirty="0"/>
                        <a:t>Infant or child: 25–40 </a:t>
                      </a:r>
                      <a:r>
                        <a:rPr lang="en-US" dirty="0" err="1"/>
                        <a:t>μg</a:t>
                      </a:r>
                      <a:r>
                        <a:rPr lang="en-US" dirty="0"/>
                        <a:t>/kg</a:t>
                      </a:r>
                      <a:br>
                        <a:rPr lang="en-US" dirty="0"/>
                      </a:br>
                      <a:r>
                        <a:rPr lang="en-US" dirty="0"/>
                        <a:t>Adolescent or adult: 0.5–1 mg in divided doses</a:t>
                      </a:r>
                      <a:br>
                        <a:rPr lang="en-US" dirty="0"/>
                      </a:br>
                      <a:r>
                        <a:rPr lang="en-US" dirty="0"/>
                        <a:t>IV dose is 75% of PO dose</a:t>
                      </a:r>
                    </a:p>
                  </a:txBody>
                  <a:tcPr marL="19050" marR="19050" marT="19050" marB="19050"/>
                </a:tc>
              </a:tr>
              <a:tr h="370840">
                <a:tc gridSpan="2">
                  <a:txBody>
                    <a:bodyPr/>
                    <a:lstStyle/>
                    <a:p>
                      <a:pPr algn="l"/>
                      <a:r>
                        <a:rPr lang="en-US"/>
                        <a:t>  Digoxin maintenance</a:t>
                      </a:r>
                    </a:p>
                  </a:txBody>
                  <a:tcPr marL="19050" marR="19050" marT="19050" marB="19050"/>
                </a:tc>
                <a:tc hMerge="1">
                  <a:txBody>
                    <a:bodyPr/>
                    <a:lstStyle/>
                    <a:p>
                      <a:pPr algn="l"/>
                      <a:endParaRPr lang="en-US"/>
                    </a:p>
                  </a:txBody>
                  <a:tcPr marL="19050" marR="19050" marT="19050" marB="19050"/>
                </a:tc>
                <a:tc>
                  <a:txBody>
                    <a:bodyPr/>
                    <a:lstStyle/>
                    <a:p>
                      <a:pPr algn="l"/>
                      <a:r>
                        <a:rPr lang="en-US"/>
                        <a:t>5–10 μg/kg/day divided q12h</a:t>
                      </a:r>
                      <a:br>
                        <a:rPr lang="en-US"/>
                      </a:br>
                      <a:r>
                        <a:rPr lang="en-US"/>
                        <a:t>Trough serum level: 1.5–3.0 ng/mL &lt; 6 mo old; 1–2 ng/mL &gt;6 mo old</a:t>
                      </a:r>
                      <a:br>
                        <a:rPr lang="en-US"/>
                      </a:br>
                      <a:r>
                        <a:rPr lang="en-US"/>
                        <a:t>IV dose is 75% of PO dose</a:t>
                      </a:r>
                    </a:p>
                  </a:txBody>
                  <a:tcPr marL="19050" marR="19050" marT="19050" marB="19050"/>
                </a:tc>
              </a:tr>
              <a:tr h="370840">
                <a:tc gridSpan="3">
                  <a:txBody>
                    <a:bodyPr/>
                    <a:lstStyle/>
                    <a:p>
                      <a:pPr algn="l"/>
                      <a:r>
                        <a:rPr lang="en-US" b="1" dirty="0"/>
                        <a:t>Furosemide (</a:t>
                      </a:r>
                      <a:r>
                        <a:rPr lang="en-US" b="1" dirty="0" smtClean="0"/>
                        <a:t>Lasix)Preload- reducing agents</a:t>
                      </a:r>
                      <a:endParaRPr lang="en-US" b="1" dirty="0"/>
                    </a:p>
                  </a:txBody>
                  <a:tcPr marL="19050" marR="19050" marT="19050" marB="19050"/>
                </a:tc>
                <a:tc hMerge="1">
                  <a:txBody>
                    <a:bodyPr/>
                    <a:lstStyle/>
                    <a:p>
                      <a:endParaRPr lang="en-US"/>
                    </a:p>
                  </a:txBody>
                  <a:tcPr/>
                </a:tc>
                <a:tc hMerge="1">
                  <a:txBody>
                    <a:bodyPr/>
                    <a:lstStyle/>
                    <a:p>
                      <a:endParaRPr lang="en-US"/>
                    </a:p>
                  </a:txBody>
                  <a:tcPr/>
                </a:tc>
              </a:tr>
              <a:tr h="370840">
                <a:tc>
                  <a:txBody>
                    <a:bodyPr/>
                    <a:lstStyle/>
                    <a:p>
                      <a:pPr algn="l"/>
                      <a:r>
                        <a:rPr lang="en-US" dirty="0"/>
                        <a:t>  IV</a:t>
                      </a:r>
                    </a:p>
                  </a:txBody>
                  <a:tcPr marL="19050" marR="19050" marT="19050" marB="19050"/>
                </a:tc>
                <a:tc gridSpan="2">
                  <a:txBody>
                    <a:bodyPr/>
                    <a:lstStyle/>
                    <a:p>
                      <a:pPr algn="l"/>
                      <a:r>
                        <a:rPr lang="en-US"/>
                        <a:t>1–2 mg/dose prn</a:t>
                      </a:r>
                    </a:p>
                  </a:txBody>
                  <a:tcPr marL="19050" marR="19050" marT="19050" marB="19050"/>
                </a:tc>
                <a:tc hMerge="1">
                  <a:txBody>
                    <a:bodyPr/>
                    <a:lstStyle/>
                    <a:p>
                      <a:endParaRPr lang="en-US"/>
                    </a:p>
                  </a:txBody>
                  <a:tcPr/>
                </a:tc>
              </a:tr>
              <a:tr h="370840">
                <a:tc>
                  <a:txBody>
                    <a:bodyPr/>
                    <a:lstStyle/>
                    <a:p>
                      <a:pPr algn="l"/>
                      <a:r>
                        <a:rPr lang="en-US" dirty="0"/>
                        <a:t>  PO</a:t>
                      </a:r>
                    </a:p>
                  </a:txBody>
                  <a:tcPr marL="19050" marR="19050" marT="19050" marB="19050"/>
                </a:tc>
                <a:tc gridSpan="2">
                  <a:txBody>
                    <a:bodyPr/>
                    <a:lstStyle/>
                    <a:p>
                      <a:pPr algn="l"/>
                      <a:r>
                        <a:rPr lang="en-US" dirty="0"/>
                        <a:t>1–4 mg/kg/day, divided </a:t>
                      </a:r>
                      <a:r>
                        <a:rPr lang="en-US" dirty="0" smtClean="0"/>
                        <a:t>qd–qid</a:t>
                      </a:r>
                    </a:p>
                  </a:txBody>
                  <a:tcPr marL="19050" marR="19050" marT="19050" marB="19050"/>
                </a:tc>
                <a:tc hMerge="1">
                  <a:txBody>
                    <a:bodyPr/>
                    <a:lstStyle/>
                    <a:p>
                      <a:endParaRPr lang="en-US"/>
                    </a:p>
                  </a:txBody>
                  <a:tcPr/>
                </a:tc>
              </a:tr>
              <a:tr h="370840">
                <a:tc>
                  <a:txBody>
                    <a:bodyPr/>
                    <a:lstStyle/>
                    <a:p>
                      <a:pPr algn="l"/>
                      <a:r>
                        <a:rPr lang="en-US" b="1" dirty="0" err="1"/>
                        <a:t>Chlorothiazide</a:t>
                      </a:r>
                      <a:r>
                        <a:rPr lang="en-US" b="1" dirty="0"/>
                        <a:t> (</a:t>
                      </a:r>
                      <a:r>
                        <a:rPr lang="en-US" b="1" dirty="0" err="1"/>
                        <a:t>Diuril</a:t>
                      </a:r>
                      <a:r>
                        <a:rPr lang="en-US" b="1" dirty="0"/>
                        <a:t>) PO</a:t>
                      </a:r>
                    </a:p>
                  </a:txBody>
                  <a:tcPr marL="19050" marR="19050" marT="19050" marB="19050"/>
                </a:tc>
                <a:tc gridSpan="2">
                  <a:txBody>
                    <a:bodyPr/>
                    <a:lstStyle/>
                    <a:p>
                      <a:pPr algn="l"/>
                      <a:r>
                        <a:rPr lang="en-US" dirty="0"/>
                        <a:t>20–50 mg/kg/day, divided bid or tid</a:t>
                      </a:r>
                    </a:p>
                  </a:txBody>
                  <a:tcPr marL="19050" marR="19050" marT="19050" marB="19050"/>
                </a:tc>
                <a:tc hMerge="1">
                  <a:txBody>
                    <a:bodyPr/>
                    <a:lstStyle/>
                    <a:p>
                      <a:endParaRPr lang="en-US"/>
                    </a:p>
                  </a:txBody>
                  <a:tcPr/>
                </a:tc>
              </a:tr>
              <a:tr h="370840">
                <a:tc>
                  <a:txBody>
                    <a:bodyPr/>
                    <a:lstStyle/>
                    <a:p>
                      <a:pPr algn="l"/>
                      <a:r>
                        <a:rPr lang="en-US" dirty="0" err="1"/>
                        <a:t>S</a:t>
                      </a:r>
                      <a:r>
                        <a:rPr lang="en-US" b="1" dirty="0" err="1"/>
                        <a:t>pironolactone</a:t>
                      </a:r>
                      <a:r>
                        <a:rPr lang="en-US" b="1" dirty="0"/>
                        <a:t> (</a:t>
                      </a:r>
                      <a:r>
                        <a:rPr lang="en-US" b="1" dirty="0" err="1"/>
                        <a:t>Aldactone</a:t>
                      </a:r>
                      <a:r>
                        <a:rPr lang="en-US" b="1" dirty="0"/>
                        <a:t>) PO</a:t>
                      </a:r>
                    </a:p>
                  </a:txBody>
                  <a:tcPr marL="19050" marR="19050" marT="19050" marB="19050"/>
                </a:tc>
                <a:tc gridSpan="2">
                  <a:txBody>
                    <a:bodyPr/>
                    <a:lstStyle/>
                    <a:p>
                      <a:pPr algn="l"/>
                      <a:r>
                        <a:rPr lang="en-US" dirty="0"/>
                        <a:t>1–3 mg/kg/day, divided bid or tid</a:t>
                      </a:r>
                    </a:p>
                  </a:txBody>
                  <a:tcPr marL="19050" marR="19050" marT="19050" marB="19050"/>
                </a:tc>
                <a:tc hMerge="1">
                  <a:txBody>
                    <a:bodyPr/>
                    <a:lstStyle/>
                    <a:p>
                      <a:endParaRPr lang="en-US"/>
                    </a:p>
                  </a:txBody>
                  <a:tcPr/>
                </a:tc>
              </a:tr>
              <a:tr h="370840">
                <a:tc gridSpan="3">
                  <a:txBody>
                    <a:bodyPr/>
                    <a:lstStyle/>
                    <a:p>
                      <a:pPr algn="l"/>
                      <a:r>
                        <a:rPr lang="el-GR" b="1" dirty="0"/>
                        <a:t>β-</a:t>
                      </a:r>
                      <a:r>
                        <a:rPr lang="en-US" b="1" dirty="0"/>
                        <a:t>Adrenergic agonists </a:t>
                      </a:r>
                      <a:r>
                        <a:rPr lang="en-US" b="1" dirty="0" smtClean="0"/>
                        <a:t>IV- </a:t>
                      </a:r>
                      <a:r>
                        <a:rPr lang="en-US" b="1" dirty="0" err="1" smtClean="0"/>
                        <a:t>vasoactive</a:t>
                      </a:r>
                      <a:r>
                        <a:rPr lang="en-US" b="1" dirty="0" smtClean="0"/>
                        <a:t> drugs</a:t>
                      </a:r>
                      <a:endParaRPr lang="en-US" b="1" dirty="0"/>
                    </a:p>
                  </a:txBody>
                  <a:tcPr marL="19050" marR="19050" marT="19050" marB="19050"/>
                </a:tc>
                <a:tc hMerge="1">
                  <a:txBody>
                    <a:bodyPr/>
                    <a:lstStyle/>
                    <a:p>
                      <a:endParaRPr lang="en-US"/>
                    </a:p>
                  </a:txBody>
                  <a:tcPr/>
                </a:tc>
                <a:tc hMerge="1">
                  <a:txBody>
                    <a:bodyPr/>
                    <a:lstStyle/>
                    <a:p>
                      <a:endParaRPr lang="en-US"/>
                    </a:p>
                  </a:txBody>
                  <a:tcPr/>
                </a:tc>
              </a:tr>
              <a:tr h="401320">
                <a:tc>
                  <a:txBody>
                    <a:bodyPr/>
                    <a:lstStyle/>
                    <a:p>
                      <a:pPr algn="l"/>
                      <a:r>
                        <a:rPr lang="en-US"/>
                        <a:t>  Dobutamine</a:t>
                      </a:r>
                    </a:p>
                  </a:txBody>
                  <a:tcPr marL="19050" marR="19050" marT="19050" marB="19050"/>
                </a:tc>
                <a:tc gridSpan="2">
                  <a:txBody>
                    <a:bodyPr/>
                    <a:lstStyle/>
                    <a:p>
                      <a:pPr algn="l"/>
                      <a:r>
                        <a:rPr lang="el-GR" dirty="0"/>
                        <a:t>2–20 μ</a:t>
                      </a:r>
                      <a:r>
                        <a:rPr lang="en-US" dirty="0"/>
                        <a:t>g/kg/min</a:t>
                      </a:r>
                    </a:p>
                  </a:txBody>
                  <a:tcPr marL="19050" marR="19050" marT="19050" marB="19050"/>
                </a:tc>
                <a:tc hMerge="1">
                  <a:txBody>
                    <a:bodyPr/>
                    <a:lstStyle/>
                    <a:p>
                      <a:endParaRPr lang="en-US"/>
                    </a:p>
                  </a:txBody>
                  <a:tcPr/>
                </a:tc>
              </a:tr>
              <a:tr h="698500">
                <a:tc>
                  <a:txBody>
                    <a:bodyPr/>
                    <a:lstStyle/>
                    <a:p>
                      <a:pPr algn="l"/>
                      <a:r>
                        <a:rPr lang="en-US"/>
                        <a:t>  Dopamine</a:t>
                      </a:r>
                    </a:p>
                  </a:txBody>
                  <a:tcPr marL="19050" marR="19050" marT="19050" marB="19050"/>
                </a:tc>
                <a:tc gridSpan="2">
                  <a:txBody>
                    <a:bodyPr/>
                    <a:lstStyle/>
                    <a:p>
                      <a:pPr algn="l"/>
                      <a:r>
                        <a:rPr lang="el-GR" dirty="0"/>
                        <a:t>2–30 μ</a:t>
                      </a:r>
                      <a:r>
                        <a:rPr lang="en-US" dirty="0"/>
                        <a:t>g/kg/min</a:t>
                      </a:r>
                    </a:p>
                  </a:txBody>
                  <a:tcPr marL="19050" marR="19050" marT="19050" marB="19050"/>
                </a:tc>
                <a:tc hMerge="1">
                  <a:txBody>
                    <a:bodyPr/>
                    <a:lstStyle/>
                    <a:p>
                      <a:endParaRPr lang="en-US"/>
                    </a:p>
                  </a:txBody>
                  <a:tcPr/>
                </a:tc>
              </a:tr>
            </a:tbl>
          </a:graphicData>
        </a:graphic>
      </p:graphicFrame>
      <p:sp>
        <p:nvSpPr>
          <p:cNvPr id="33836" name="Slide Number Placeholder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91B872F3-06FA-4050-91D7-F97FF644379D}" type="slidenum">
              <a:rPr lang="en-US" smtClean="0"/>
              <a:pPr/>
              <a:t>36</a:t>
            </a:fld>
            <a:endParaRPr lang="en-US" smtClean="0"/>
          </a:p>
        </p:txBody>
      </p:sp>
      <p:sp>
        <p:nvSpPr>
          <p:cNvPr id="2" name="Date Placeholder 1"/>
          <p:cNvSpPr>
            <a:spLocks noGrp="1"/>
          </p:cNvSpPr>
          <p:nvPr>
            <p:ph type="dt" sz="half" idx="10"/>
          </p:nvPr>
        </p:nvSpPr>
        <p:spPr/>
        <p:txBody>
          <a:bodyPr/>
          <a:lstStyle/>
          <a:p>
            <a:fld id="{16F35569-3368-4226-A2BC-97E40089FAC9}" type="datetime1">
              <a:rPr lang="en-US" smtClean="0"/>
              <a:pPr/>
              <a:t>6/22/2017</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ctr">
              <a:buNone/>
            </a:pPr>
            <a:endParaRPr lang="en-US" sz="9600" b="1" dirty="0"/>
          </a:p>
          <a:p>
            <a:pPr algn="ctr">
              <a:buNone/>
            </a:pPr>
            <a:endParaRPr lang="en-US" sz="4800" dirty="0" smtClean="0"/>
          </a:p>
          <a:p>
            <a:pPr algn="ctr">
              <a:buNone/>
            </a:pPr>
            <a:r>
              <a:rPr lang="en-US" sz="4800" dirty="0" smtClean="0"/>
              <a:t>Thanks </a:t>
            </a:r>
          </a:p>
          <a:p>
            <a:pPr algn="ctr">
              <a:buNone/>
            </a:pPr>
            <a:endParaRPr lang="en-US" sz="9600" b="1" dirty="0"/>
          </a:p>
          <a:p>
            <a:pPr algn="ctr">
              <a:buNone/>
            </a:pPr>
            <a:endParaRPr lang="en-US" sz="9600" b="1" dirty="0" smtClean="0"/>
          </a:p>
        </p:txBody>
      </p:sp>
      <p:sp>
        <p:nvSpPr>
          <p:cNvPr id="4" name="Date Placeholder 3"/>
          <p:cNvSpPr>
            <a:spLocks noGrp="1"/>
          </p:cNvSpPr>
          <p:nvPr>
            <p:ph type="dt" sz="half" idx="10"/>
          </p:nvPr>
        </p:nvSpPr>
        <p:spPr/>
        <p:txBody>
          <a:bodyPr/>
          <a:lstStyle/>
          <a:p>
            <a:fld id="{EB8BCF00-5FFF-405B-A5C3-B55A78151F26}"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37</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r>
              <a:rPr lang="en-US" sz="2400" dirty="0" smtClean="0"/>
              <a:t>Heart failure occurs when the heart cannot deliver adequate cardiac output to meet the metabolic needs of the body</a:t>
            </a:r>
          </a:p>
          <a:p>
            <a:endParaRPr lang="en-US" sz="2400" dirty="0" smtClean="0"/>
          </a:p>
          <a:p>
            <a:r>
              <a:rPr lang="en-US" sz="2400" dirty="0" smtClean="0"/>
              <a:t> In the early stages of heart failure, various compensatory mechanisms are evoked to maintain normal metabolic function</a:t>
            </a:r>
          </a:p>
          <a:p>
            <a:r>
              <a:rPr lang="en-GB" sz="2400" dirty="0"/>
              <a:t>The clinical picture of CHF results from a combination of “relatively low output” and compensatory responses to increase it.</a:t>
            </a:r>
          </a:p>
          <a:p>
            <a:endParaRPr lang="en-US" sz="2400" dirty="0" smtClean="0"/>
          </a:p>
          <a:p>
            <a:endParaRPr lang="en-US" dirty="0"/>
          </a:p>
        </p:txBody>
      </p:sp>
      <p:sp>
        <p:nvSpPr>
          <p:cNvPr id="4" name="Date Placeholder 3"/>
          <p:cNvSpPr>
            <a:spLocks noGrp="1"/>
          </p:cNvSpPr>
          <p:nvPr>
            <p:ph type="dt" sz="half" idx="10"/>
          </p:nvPr>
        </p:nvSpPr>
        <p:spPr/>
        <p:txBody>
          <a:bodyPr/>
          <a:lstStyle/>
          <a:p>
            <a:fld id="{53159C67-AC08-48B1-9FED-C4DBFC7025EC}"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629400"/>
          </a:xfrm>
        </p:spPr>
        <p:txBody>
          <a:bodyPr/>
          <a:lstStyle/>
          <a:p>
            <a:endParaRPr lang="en-US" dirty="0" smtClean="0"/>
          </a:p>
          <a:p>
            <a:pPr>
              <a:buFont typeface="Wingdings" pitchFamily="2" charset="2"/>
              <a:buChar char="Ø"/>
            </a:pPr>
            <a:r>
              <a:rPr lang="en-US" sz="2800" dirty="0" smtClean="0"/>
              <a:t> </a:t>
            </a:r>
            <a:r>
              <a:rPr lang="en-US" sz="2800" u="sng" dirty="0" err="1" smtClean="0"/>
              <a:t>Pathophysiology</a:t>
            </a:r>
            <a:endParaRPr lang="en-US" sz="2800" u="sng" dirty="0" smtClean="0"/>
          </a:p>
          <a:p>
            <a:r>
              <a:rPr lang="en-US" sz="2400" dirty="0" smtClean="0"/>
              <a:t>Heart is a pump with an output proportional to its filling volume and inversely proportional to the resistance against which it pumps</a:t>
            </a:r>
          </a:p>
          <a:p>
            <a:endParaRPr lang="en-US" sz="2400" dirty="0" smtClean="0"/>
          </a:p>
          <a:p>
            <a:r>
              <a:rPr lang="en-US" sz="2400" dirty="0" smtClean="0"/>
              <a:t> As the ventricular end-diastolic volume increases force of contraction increases till a maximum is reached when it starts failing</a:t>
            </a:r>
          </a:p>
          <a:p>
            <a:endParaRPr lang="en-US" sz="2400" dirty="0" smtClean="0"/>
          </a:p>
          <a:p>
            <a:r>
              <a:rPr lang="en-US" sz="2400" dirty="0" smtClean="0"/>
              <a:t> cardiac output = heart rate x stroke volume </a:t>
            </a:r>
            <a:endParaRPr lang="en-US" sz="2400" dirty="0"/>
          </a:p>
        </p:txBody>
      </p:sp>
      <p:sp>
        <p:nvSpPr>
          <p:cNvPr id="4" name="Date Placeholder 3"/>
          <p:cNvSpPr>
            <a:spLocks noGrp="1"/>
          </p:cNvSpPr>
          <p:nvPr>
            <p:ph type="dt" sz="half" idx="10"/>
          </p:nvPr>
        </p:nvSpPr>
        <p:spPr/>
        <p:txBody>
          <a:bodyPr/>
          <a:lstStyle/>
          <a:p>
            <a:fld id="{E8989584-76B4-4942-B36B-94BCCCB82A28}"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lstStyle/>
          <a:p>
            <a:pPr>
              <a:buFont typeface="Wingdings" pitchFamily="2" charset="2"/>
              <a:buChar char="ü"/>
            </a:pPr>
            <a:r>
              <a:rPr lang="en-US" sz="2800" dirty="0" smtClean="0"/>
              <a:t>Determinants of stroke volume</a:t>
            </a:r>
            <a:r>
              <a:rPr lang="en-US" dirty="0" smtClean="0"/>
              <a:t>  </a:t>
            </a:r>
          </a:p>
          <a:p>
            <a:pPr>
              <a:buNone/>
            </a:pPr>
            <a:r>
              <a:rPr lang="en-US" sz="2400" dirty="0" smtClean="0"/>
              <a:t>       -</a:t>
            </a:r>
            <a:r>
              <a:rPr lang="en-US" sz="2400" dirty="0" err="1" smtClean="0"/>
              <a:t>afterload</a:t>
            </a:r>
            <a:r>
              <a:rPr lang="en-US" sz="2400" dirty="0" smtClean="0"/>
              <a:t> (pressure work), </a:t>
            </a:r>
          </a:p>
          <a:p>
            <a:pPr>
              <a:buNone/>
            </a:pPr>
            <a:r>
              <a:rPr lang="en-US" sz="2400" dirty="0" smtClean="0"/>
              <a:t>       -preload (volume work), </a:t>
            </a:r>
          </a:p>
          <a:p>
            <a:pPr>
              <a:buNone/>
            </a:pPr>
            <a:r>
              <a:rPr lang="en-US" sz="2400" dirty="0" smtClean="0"/>
              <a:t>       -contractility (myocardial function)</a:t>
            </a:r>
          </a:p>
          <a:p>
            <a:pPr>
              <a:buNone/>
            </a:pPr>
            <a:r>
              <a:rPr lang="en-US" sz="2400" dirty="0" smtClean="0"/>
              <a:t> </a:t>
            </a:r>
          </a:p>
          <a:p>
            <a:r>
              <a:rPr lang="en-US" sz="2400" dirty="0" smtClean="0"/>
              <a:t> Abnormalities of heart rate can also affect cardiac output, producing </a:t>
            </a:r>
            <a:r>
              <a:rPr lang="en-US" sz="2400" dirty="0" err="1" smtClean="0"/>
              <a:t>bradyarrhythmias</a:t>
            </a:r>
            <a:r>
              <a:rPr lang="en-US" sz="2400" dirty="0" smtClean="0"/>
              <a:t> or </a:t>
            </a:r>
            <a:r>
              <a:rPr lang="en-US" sz="2400" dirty="0" err="1" smtClean="0"/>
              <a:t>tachyarrhythmias</a:t>
            </a:r>
            <a:r>
              <a:rPr lang="en-US" sz="2400" dirty="0" smtClean="0"/>
              <a:t> </a:t>
            </a:r>
          </a:p>
          <a:p>
            <a:endParaRPr lang="en-US" sz="2400" dirty="0" smtClean="0"/>
          </a:p>
          <a:p>
            <a:r>
              <a:rPr lang="en-US" sz="2400" dirty="0" smtClean="0"/>
              <a:t>Anemia or hypoxemia also lead to a decrease in oxygen transport  CCF </a:t>
            </a:r>
            <a:endParaRPr lang="en-US" sz="2400" dirty="0"/>
          </a:p>
        </p:txBody>
      </p:sp>
      <p:sp>
        <p:nvSpPr>
          <p:cNvPr id="4" name="Date Placeholder 3"/>
          <p:cNvSpPr>
            <a:spLocks noGrp="1"/>
          </p:cNvSpPr>
          <p:nvPr>
            <p:ph type="dt" sz="half" idx="10"/>
          </p:nvPr>
        </p:nvSpPr>
        <p:spPr/>
        <p:txBody>
          <a:bodyPr/>
          <a:lstStyle/>
          <a:p>
            <a:fld id="{A549A4FD-567F-4778-8B82-58DACFDA529C}"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92500" lnSpcReduction="10000"/>
          </a:bodyPr>
          <a:lstStyle/>
          <a:p>
            <a:endParaRPr lang="en-US" sz="3000" dirty="0" smtClean="0"/>
          </a:p>
          <a:p>
            <a:pPr>
              <a:buFont typeface="Wingdings" pitchFamily="2" charset="2"/>
              <a:buChar char="ü"/>
            </a:pPr>
            <a:r>
              <a:rPr lang="en-GB" sz="3000" dirty="0" smtClean="0"/>
              <a:t> </a:t>
            </a:r>
            <a:r>
              <a:rPr lang="en-GB" sz="2800" dirty="0" smtClean="0"/>
              <a:t>High output cardiac failure</a:t>
            </a:r>
          </a:p>
          <a:p>
            <a:endParaRPr lang="en-GB" sz="2600" dirty="0" smtClean="0"/>
          </a:p>
          <a:p>
            <a:r>
              <a:rPr lang="en-GB" sz="2600" dirty="0" smtClean="0"/>
              <a:t>Cardiac output may be normal or increased in cardiac failure:  when oxygen content is decreased (secondary to anaemia) or increased oxygen demands (secondary to hyperventilation, hyperthyroidism, or </a:t>
            </a:r>
            <a:r>
              <a:rPr lang="en-GB" sz="2600" dirty="0" err="1" smtClean="0"/>
              <a:t>hypermetabolism</a:t>
            </a:r>
            <a:r>
              <a:rPr lang="en-GB" sz="2600" dirty="0" smtClean="0"/>
              <a:t>)</a:t>
            </a:r>
          </a:p>
          <a:p>
            <a:endParaRPr lang="en-GB" sz="2600" dirty="0" smtClean="0"/>
          </a:p>
          <a:p>
            <a:r>
              <a:rPr lang="en-GB" sz="2600" dirty="0" smtClean="0"/>
              <a:t>Inadequate amount of oxygen delivered to meet the body’s demand</a:t>
            </a:r>
          </a:p>
          <a:p>
            <a:endParaRPr lang="en-GB" sz="2600" dirty="0" smtClean="0"/>
          </a:p>
          <a:p>
            <a:r>
              <a:rPr lang="en-GB" sz="2600" dirty="0" smtClean="0"/>
              <a:t>there is no abnormality in myocardial function and the cardiac output may  be greater than normal. </a:t>
            </a:r>
          </a:p>
          <a:p>
            <a:pPr>
              <a:buNone/>
            </a:pPr>
            <a:endParaRPr lang="en-US" sz="2600" dirty="0" smtClean="0"/>
          </a:p>
          <a:p>
            <a:r>
              <a:rPr lang="en-US" sz="2600" dirty="0" smtClean="0"/>
              <a:t>It is also seen in large systemic </a:t>
            </a:r>
            <a:r>
              <a:rPr lang="en-US" sz="2600" dirty="0" err="1" smtClean="0"/>
              <a:t>arteriovenous</a:t>
            </a:r>
            <a:r>
              <a:rPr lang="en-US" sz="2600" dirty="0" smtClean="0"/>
              <a:t> fistulas </a:t>
            </a:r>
            <a:endParaRPr lang="en-US" sz="2600" dirty="0"/>
          </a:p>
        </p:txBody>
      </p:sp>
      <p:sp>
        <p:nvSpPr>
          <p:cNvPr id="4" name="Date Placeholder 3"/>
          <p:cNvSpPr>
            <a:spLocks noGrp="1"/>
          </p:cNvSpPr>
          <p:nvPr>
            <p:ph type="dt" sz="half" idx="10"/>
          </p:nvPr>
        </p:nvSpPr>
        <p:spPr/>
        <p:txBody>
          <a:bodyPr/>
          <a:lstStyle/>
          <a:p>
            <a:fld id="{F1389A0D-AFE8-4FA1-ACAB-5D314C43D1E5}"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lstStyle/>
          <a:p>
            <a:endParaRPr lang="en-US" dirty="0" smtClean="0"/>
          </a:p>
          <a:p>
            <a:r>
              <a:rPr lang="en-US" dirty="0" smtClean="0"/>
              <a:t> </a:t>
            </a:r>
            <a:r>
              <a:rPr lang="en-US" sz="2400" dirty="0" smtClean="0"/>
              <a:t>compensatory mechanism = increase in sympathetic tone</a:t>
            </a:r>
          </a:p>
          <a:p>
            <a:pPr>
              <a:buNone/>
            </a:pPr>
            <a:r>
              <a:rPr lang="en-US" sz="2400" dirty="0" smtClean="0"/>
              <a:t>     increased adrenal secretion             increased heart rate and myocardial contractility              </a:t>
            </a:r>
            <a:r>
              <a:rPr lang="en-US" sz="2400" dirty="0" err="1" smtClean="0"/>
              <a:t>hypermetabolism</a:t>
            </a:r>
            <a:r>
              <a:rPr lang="en-US" sz="2400" dirty="0" smtClean="0"/>
              <a:t>, increased </a:t>
            </a:r>
            <a:r>
              <a:rPr lang="en-US" sz="2400" dirty="0" err="1" smtClean="0"/>
              <a:t>afterload</a:t>
            </a:r>
            <a:r>
              <a:rPr lang="en-US" sz="2400" dirty="0" smtClean="0"/>
              <a:t>, </a:t>
            </a:r>
            <a:r>
              <a:rPr lang="en-US" sz="2400" dirty="0" err="1" smtClean="0"/>
              <a:t>arrhythmogenesis</a:t>
            </a:r>
            <a:r>
              <a:rPr lang="en-US" sz="2400" dirty="0" smtClean="0"/>
              <a:t>, increased myocardial oxygen requirements</a:t>
            </a:r>
            <a:endParaRPr lang="en-US" sz="2400" dirty="0"/>
          </a:p>
        </p:txBody>
      </p:sp>
      <p:sp>
        <p:nvSpPr>
          <p:cNvPr id="10" name="Right Arrow 9"/>
          <p:cNvSpPr/>
          <p:nvPr/>
        </p:nvSpPr>
        <p:spPr>
          <a:xfrm>
            <a:off x="8229600" y="762000"/>
            <a:ext cx="685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4343400" y="1219200"/>
            <a:ext cx="762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3886200" y="1600200"/>
            <a:ext cx="762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p:cNvSpPr>
            <a:spLocks noGrp="1"/>
          </p:cNvSpPr>
          <p:nvPr>
            <p:ph type="dt" sz="half" idx="10"/>
          </p:nvPr>
        </p:nvSpPr>
        <p:spPr/>
        <p:txBody>
          <a:bodyPr/>
          <a:lstStyle/>
          <a:p>
            <a:fld id="{DB9D2C5C-B966-4D6E-A28F-35DC823F881B}" type="datetime1">
              <a:rPr lang="en-US" smtClean="0"/>
              <a:pPr/>
              <a:t>6/22/2017</a:t>
            </a:fld>
            <a:endParaRPr lang="en-US"/>
          </a:p>
        </p:txBody>
      </p:sp>
      <p:sp>
        <p:nvSpPr>
          <p:cNvPr id="14" name="Slide Number Placeholder 13"/>
          <p:cNvSpPr>
            <a:spLocks noGrp="1"/>
          </p:cNvSpPr>
          <p:nvPr>
            <p:ph type="sldNum" sz="quarter" idx="12"/>
          </p:nvPr>
        </p:nvSpPr>
        <p:spPr/>
        <p:txBody>
          <a:bodyPr/>
          <a:lstStyle/>
          <a:p>
            <a:fld id="{A860FB15-BA64-4509-8F3D-4D26D8D1B4B8}"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rmAutofit/>
          </a:bodyPr>
          <a:lstStyle/>
          <a:p>
            <a:pPr>
              <a:buFont typeface="Wingdings" pitchFamily="2" charset="2"/>
              <a:buChar char="Ø"/>
            </a:pPr>
            <a:r>
              <a:rPr lang="en-US" sz="2800" dirty="0" smtClean="0"/>
              <a:t>Clinical Manifestations</a:t>
            </a:r>
          </a:p>
          <a:p>
            <a:pPr>
              <a:buNone/>
            </a:pPr>
            <a:r>
              <a:rPr lang="en-US" dirty="0" smtClean="0"/>
              <a:t>   </a:t>
            </a:r>
            <a:r>
              <a:rPr lang="en-US" sz="2400" dirty="0" smtClean="0"/>
              <a:t>Babies:</a:t>
            </a:r>
          </a:p>
          <a:p>
            <a:pPr marL="274320" indent="-274320">
              <a:lnSpc>
                <a:spcPct val="90000"/>
              </a:lnSpc>
              <a:buFont typeface="Wingdings 3"/>
              <a:buChar char=""/>
              <a:defRPr/>
            </a:pPr>
            <a:r>
              <a:rPr lang="en-US" sz="2400" dirty="0" smtClean="0">
                <a:cs typeface="Times New Roman" charset="0"/>
              </a:rPr>
              <a:t>Difficulty in breathing</a:t>
            </a:r>
          </a:p>
          <a:p>
            <a:pPr marL="274320" indent="-274320">
              <a:lnSpc>
                <a:spcPct val="90000"/>
              </a:lnSpc>
              <a:buFont typeface="Wingdings 3"/>
              <a:buChar char=""/>
              <a:defRPr/>
            </a:pPr>
            <a:r>
              <a:rPr lang="en-US" sz="2400" dirty="0" smtClean="0">
                <a:cs typeface="Times New Roman" charset="0"/>
              </a:rPr>
              <a:t>Cough</a:t>
            </a:r>
          </a:p>
          <a:p>
            <a:pPr marL="274320" indent="-274320">
              <a:lnSpc>
                <a:spcPct val="90000"/>
              </a:lnSpc>
              <a:buFont typeface="Wingdings 3"/>
              <a:buChar char=""/>
              <a:defRPr/>
            </a:pPr>
            <a:r>
              <a:rPr lang="en-US" sz="2400" dirty="0" smtClean="0">
                <a:cs typeface="Times New Roman" charset="0"/>
              </a:rPr>
              <a:t>Poor feeding(sweaty with feeding)</a:t>
            </a:r>
          </a:p>
          <a:p>
            <a:pPr marL="274320" indent="-274320">
              <a:lnSpc>
                <a:spcPct val="90000"/>
              </a:lnSpc>
              <a:buFont typeface="Wingdings 3"/>
              <a:buChar char=""/>
              <a:defRPr/>
            </a:pPr>
            <a:r>
              <a:rPr lang="en-US" sz="2400" dirty="0" smtClean="0">
                <a:cs typeface="Times New Roman" charset="0"/>
              </a:rPr>
              <a:t>Irritability,  </a:t>
            </a:r>
          </a:p>
          <a:p>
            <a:pPr marL="274320" indent="-274320">
              <a:lnSpc>
                <a:spcPct val="90000"/>
              </a:lnSpc>
              <a:buFont typeface="Wingdings 3"/>
              <a:buChar char=""/>
              <a:defRPr/>
            </a:pPr>
            <a:r>
              <a:rPr lang="en-US" sz="2400" dirty="0" smtClean="0">
                <a:cs typeface="Times New Roman" charset="0"/>
              </a:rPr>
              <a:t>Excessive sweating</a:t>
            </a:r>
          </a:p>
          <a:p>
            <a:pPr marL="274320" indent="-274320">
              <a:lnSpc>
                <a:spcPct val="90000"/>
              </a:lnSpc>
              <a:buNone/>
              <a:defRPr/>
            </a:pPr>
            <a:endParaRPr lang="en-US" sz="2400" dirty="0" smtClean="0">
              <a:cs typeface="Times New Roman" charset="0"/>
            </a:endParaRPr>
          </a:p>
          <a:p>
            <a:pPr marL="274320" indent="-274320">
              <a:lnSpc>
                <a:spcPct val="90000"/>
              </a:lnSpc>
              <a:buNone/>
              <a:defRPr/>
            </a:pPr>
            <a:r>
              <a:rPr lang="en-US" sz="2400" dirty="0" smtClean="0">
                <a:cs typeface="Times New Roman" charset="0"/>
              </a:rPr>
              <a:t> Older children:</a:t>
            </a:r>
          </a:p>
          <a:p>
            <a:pPr marL="274320" indent="-274320">
              <a:buFont typeface="Wingdings 3"/>
              <a:buChar char=""/>
              <a:defRPr/>
            </a:pPr>
            <a:r>
              <a:rPr lang="en-US" sz="2400" dirty="0" smtClean="0">
                <a:cs typeface="Times New Roman" charset="0"/>
              </a:rPr>
              <a:t>Inability to tolerate exercise</a:t>
            </a:r>
          </a:p>
          <a:p>
            <a:pPr marL="274320" indent="-274320">
              <a:buFont typeface="Wingdings 3"/>
              <a:buChar char=""/>
              <a:defRPr/>
            </a:pPr>
            <a:r>
              <a:rPr lang="en-US" sz="2400" dirty="0" smtClean="0">
                <a:cs typeface="Times New Roman" charset="0"/>
              </a:rPr>
              <a:t>Shortness of breath on exertion</a:t>
            </a:r>
          </a:p>
          <a:p>
            <a:pPr marL="274320" indent="-274320">
              <a:buFont typeface="Wingdings 3"/>
              <a:buChar char=""/>
              <a:defRPr/>
            </a:pPr>
            <a:r>
              <a:rPr lang="en-US" sz="2400" dirty="0" smtClean="0">
                <a:cs typeface="Times New Roman" charset="0"/>
              </a:rPr>
              <a:t>Poor appetite</a:t>
            </a:r>
          </a:p>
          <a:p>
            <a:pPr marL="274320" indent="-274320">
              <a:buFont typeface="Wingdings 3"/>
              <a:buChar char=""/>
              <a:defRPr/>
            </a:pPr>
            <a:r>
              <a:rPr lang="en-US" sz="2400" dirty="0" smtClean="0">
                <a:cs typeface="Times New Roman" charset="0"/>
              </a:rPr>
              <a:t>Weight loss or lack of weight gain (except retention of fluid)</a:t>
            </a:r>
          </a:p>
          <a:p>
            <a:pPr marL="274320" indent="-274320">
              <a:buFont typeface="Wingdings 3"/>
              <a:buChar char=""/>
              <a:defRPr/>
            </a:pPr>
            <a:r>
              <a:rPr lang="en-US" sz="2400" dirty="0" smtClean="0">
                <a:cs typeface="Times New Roman" charset="0"/>
              </a:rPr>
              <a:t>Puffy appearance</a:t>
            </a:r>
          </a:p>
          <a:p>
            <a:pPr>
              <a:buNone/>
            </a:pPr>
            <a:endParaRPr lang="en-US" sz="2600" dirty="0" smtClean="0"/>
          </a:p>
        </p:txBody>
      </p:sp>
      <p:sp>
        <p:nvSpPr>
          <p:cNvPr id="4" name="Date Placeholder 3"/>
          <p:cNvSpPr>
            <a:spLocks noGrp="1"/>
          </p:cNvSpPr>
          <p:nvPr>
            <p:ph type="dt" sz="half" idx="10"/>
          </p:nvPr>
        </p:nvSpPr>
        <p:spPr/>
        <p:txBody>
          <a:bodyPr/>
          <a:lstStyle/>
          <a:p>
            <a:fld id="{508DB760-8632-432B-8F10-20DE3A4A2F9F}" type="datetime1">
              <a:rPr lang="en-US" smtClean="0"/>
              <a:pPr/>
              <a:t>6/22/2017</a:t>
            </a:fld>
            <a:endParaRPr lang="en-US"/>
          </a:p>
        </p:txBody>
      </p:sp>
      <p:sp>
        <p:nvSpPr>
          <p:cNvPr id="5" name="Slide Number Placeholder 4"/>
          <p:cNvSpPr>
            <a:spLocks noGrp="1"/>
          </p:cNvSpPr>
          <p:nvPr>
            <p:ph type="sldNum" sz="quarter" idx="12"/>
          </p:nvPr>
        </p:nvSpPr>
        <p:spPr/>
        <p:txBody>
          <a:bodyPr/>
          <a:lstStyle/>
          <a:p>
            <a:fld id="{A860FB15-BA64-4509-8F3D-4D26D8D1B4B8}" type="slidenum">
              <a:rPr lang="en-US" smtClean="0"/>
              <a:pPr/>
              <a:t>9</a:t>
            </a:fld>
            <a:endParaRPr lang="en-US"/>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1_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3_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3221</TotalTime>
  <Words>1690</Words>
  <Application>Microsoft Office PowerPoint</Application>
  <PresentationFormat>On-screen Show (4:3)</PresentationFormat>
  <Paragraphs>446</Paragraphs>
  <Slides>37</Slides>
  <Notes>1</Notes>
  <HiddenSlides>0</HiddenSlides>
  <MMClips>0</MMClips>
  <ScaleCrop>false</ScaleCrop>
  <HeadingPairs>
    <vt:vector size="4" baseType="variant">
      <vt:variant>
        <vt:lpstr>Theme</vt:lpstr>
      </vt:variant>
      <vt:variant>
        <vt:i4>5</vt:i4>
      </vt:variant>
      <vt:variant>
        <vt:lpstr>Slide Titles</vt:lpstr>
      </vt:variant>
      <vt:variant>
        <vt:i4>37</vt:i4>
      </vt:variant>
    </vt:vector>
  </HeadingPairs>
  <TitlesOfParts>
    <vt:vector size="42" baseType="lpstr">
      <vt:lpstr>Office Theme</vt:lpstr>
      <vt:lpstr>Median</vt:lpstr>
      <vt:lpstr>1_Median</vt:lpstr>
      <vt:lpstr>3_Median</vt:lpstr>
      <vt:lpstr>Default Design</vt:lpstr>
      <vt:lpstr>Heart Failure</vt:lpstr>
      <vt:lpstr>Slide 2</vt:lpstr>
      <vt:lpstr>Definition</vt:lpstr>
      <vt:lpstr>Slide 4</vt:lpstr>
      <vt:lpstr>Slide 5</vt:lpstr>
      <vt:lpstr>Slide 6</vt:lpstr>
      <vt:lpstr>Slide 7</vt:lpstr>
      <vt:lpstr>Slide 8</vt:lpstr>
      <vt:lpstr>Slide 9</vt:lpstr>
      <vt:lpstr>Slide 10</vt:lpstr>
      <vt:lpstr> CLASSIFICATION </vt:lpstr>
      <vt:lpstr>MODIFIED ROSS HEART FAILURE CLASSIFICATION FOR CHILDREN </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Treatment</vt:lpstr>
      <vt:lpstr>Slide 35</vt:lpstr>
      <vt:lpstr>Slide 36</vt:lpstr>
      <vt:lpstr>Slide 37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Heart Failure</dc:title>
  <dc:creator>fabala</dc:creator>
  <cp:lastModifiedBy>DOC ELLI</cp:lastModifiedBy>
  <cp:revision>72</cp:revision>
  <dcterms:created xsi:type="dcterms:W3CDTF">2015-06-06T07:31:01Z</dcterms:created>
  <dcterms:modified xsi:type="dcterms:W3CDTF">2017-06-22T14:37:15Z</dcterms:modified>
</cp:coreProperties>
</file>